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</p:sldMasterIdLst>
  <p:notesMasterIdLst>
    <p:notesMasterId r:id="rId61"/>
  </p:notesMasterIdLst>
  <p:sldIdLst>
    <p:sldId id="310" r:id="rId3"/>
    <p:sldId id="592" r:id="rId4"/>
    <p:sldId id="595" r:id="rId5"/>
    <p:sldId id="628" r:id="rId6"/>
    <p:sldId id="629" r:id="rId7"/>
    <p:sldId id="642" r:id="rId8"/>
    <p:sldId id="311" r:id="rId9"/>
    <p:sldId id="484" r:id="rId10"/>
    <p:sldId id="485" r:id="rId11"/>
    <p:sldId id="486" r:id="rId12"/>
    <p:sldId id="649" r:id="rId13"/>
    <p:sldId id="482" r:id="rId14"/>
    <p:sldId id="490" r:id="rId15"/>
    <p:sldId id="489" r:id="rId16"/>
    <p:sldId id="586" r:id="rId17"/>
    <p:sldId id="488" r:id="rId18"/>
    <p:sldId id="493" r:id="rId19"/>
    <p:sldId id="494" r:id="rId20"/>
    <p:sldId id="495" r:id="rId21"/>
    <p:sldId id="483" r:id="rId22"/>
    <p:sldId id="491" r:id="rId23"/>
    <p:sldId id="497" r:id="rId24"/>
    <p:sldId id="596" r:id="rId25"/>
    <p:sldId id="597" r:id="rId26"/>
    <p:sldId id="641" r:id="rId27"/>
    <p:sldId id="598" r:id="rId28"/>
    <p:sldId id="627" r:id="rId29"/>
    <p:sldId id="451" r:id="rId30"/>
    <p:sldId id="650" r:id="rId31"/>
    <p:sldId id="626" r:id="rId32"/>
    <p:sldId id="448" r:id="rId33"/>
    <p:sldId id="590" r:id="rId34"/>
    <p:sldId id="478" r:id="rId35"/>
    <p:sldId id="454" r:id="rId36"/>
    <p:sldId id="455" r:id="rId37"/>
    <p:sldId id="449" r:id="rId38"/>
    <p:sldId id="547" r:id="rId39"/>
    <p:sldId id="549" r:id="rId40"/>
    <p:sldId id="599" r:id="rId41"/>
    <p:sldId id="457" r:id="rId42"/>
    <p:sldId id="462" r:id="rId43"/>
    <p:sldId id="554" r:id="rId44"/>
    <p:sldId id="555" r:id="rId45"/>
    <p:sldId id="558" r:id="rId46"/>
    <p:sldId id="559" r:id="rId47"/>
    <p:sldId id="560" r:id="rId48"/>
    <p:sldId id="561" r:id="rId49"/>
    <p:sldId id="562" r:id="rId50"/>
    <p:sldId id="460" r:id="rId51"/>
    <p:sldId id="461" r:id="rId52"/>
    <p:sldId id="563" r:id="rId53"/>
    <p:sldId id="564" r:id="rId54"/>
    <p:sldId id="565" r:id="rId55"/>
    <p:sldId id="463" r:id="rId56"/>
    <p:sldId id="464" r:id="rId57"/>
    <p:sldId id="600" r:id="rId58"/>
    <p:sldId id="638" r:id="rId59"/>
    <p:sldId id="624" r:id="rId60"/>
  </p:sldIdLst>
  <p:sldSz cx="10058400" cy="7772400"/>
  <p:notesSz cx="6858000" cy="9144000"/>
  <p:defaultTextStyle>
    <a:defPPr>
      <a:defRPr lang="en-US"/>
    </a:defPPr>
    <a:lvl1pPr algn="l" defTabSz="50887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508879" algn="l" defTabSz="50887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1017752" algn="l" defTabSz="50887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526630" algn="l" defTabSz="50887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2035505" algn="l" defTabSz="50887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544384" algn="l" defTabSz="508879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3053257" algn="l" defTabSz="508879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562135" algn="l" defTabSz="508879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4071010" algn="l" defTabSz="508879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6FF"/>
    <a:srgbClr val="CF1C49"/>
    <a:srgbClr val="FF0000"/>
    <a:srgbClr val="800000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8326" autoAdjust="0"/>
    <p:restoredTop sz="96711" autoAdjust="0"/>
  </p:normalViewPr>
  <p:slideViewPr>
    <p:cSldViewPr snapToObjects="1">
      <p:cViewPr>
        <p:scale>
          <a:sx n="75" d="100"/>
          <a:sy n="75" d="100"/>
        </p:scale>
        <p:origin x="1760" y="728"/>
      </p:cViewPr>
      <p:guideLst>
        <p:guide orient="horz" pos="2400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7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5E1FEC-A78E-4849-A220-7D13AC131A9C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FA634E6-D3AB-684F-89DF-11AC8D1F73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508879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508879" algn="l" defTabSz="508879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1017752" algn="l" defTabSz="508879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526630" algn="l" defTabSz="508879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2035505" algn="l" defTabSz="508879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544384" algn="l" defTabSz="50887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3257" algn="l" defTabSz="50887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2135" algn="l" defTabSz="50887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1010" algn="l" defTabSz="50887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1CD247-6A20-7746-86AB-E74D55B005C5}" type="slidenum">
              <a:rPr lang="en-US">
                <a:ea typeface="ＭＳ Ｐゴシック" pitchFamily="-65" charset="-128"/>
                <a:cs typeface="ＭＳ Ｐゴシック" pitchFamily="-6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A634E6-D3AB-684F-89DF-11AC8D1F731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A634E6-D3AB-684F-89DF-11AC8D1F731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Homozygous deletion.  Orange means long insert paired reads.  Purple is singletons.  Green is normal paired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97CCF-72A4-FF4C-A367-83AE3CFFAD2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Heterozygous deletion. Orange means long insert paired reads.  Purple is singletons.  Green is normal paired reads.</a:t>
            </a:r>
          </a:p>
          <a:p>
            <a:pPr eaLnBrk="1" hangingPunct="1"/>
            <a:endParaRPr lang="en-US" dirty="0" smtClean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26F35-67F4-C040-843A-F04E0299E43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Homozygous inversion.  Red means reads pairs mapped in the same direction. Purple is singletons.  See next slide for evidence of </a:t>
            </a:r>
            <a:r>
              <a:rPr lang="en-US" dirty="0" err="1" smtClean="0">
                <a:ea typeface="ＭＳ Ｐゴシック" pitchFamily="-106" charset="-128"/>
                <a:cs typeface="ＭＳ Ｐゴシック" pitchFamily="-106" charset="-128"/>
              </a:rPr>
              <a:t>homozygosity</a:t>
            </a:r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889D26-E9A9-3046-BD0D-75E2B4630F7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Evidence for homozygosity at breakpoints of inversion.  No normal read pairs, green, span the breakpoints.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E5A2C-85CD-6E41-A22C-D45682646EB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11535-29F2-514F-B4BB-B658A26D784B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AE87A-39A0-B34F-A627-E5669D474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14025-10D1-3A4A-993C-B26557893E58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EFAC0-D30D-604F-BB68-E90F3DA10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A33A7-58DA-C744-BEB2-9E63F0090D33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60F99-39E8-7E47-B186-2E4347640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E93B7-9C22-0144-A7F7-914B7EB1E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57E5F-4454-A84A-8373-372A82A34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8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7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3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2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1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0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6B663-C4DE-7347-BCEC-1F49BDB87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6EC9F-3F3A-1C46-AA92-B1D00D0AB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879" indent="0">
              <a:buNone/>
              <a:defRPr sz="2200" b="1"/>
            </a:lvl2pPr>
            <a:lvl3pPr marL="1017752" indent="0">
              <a:buNone/>
              <a:defRPr sz="2000" b="1"/>
            </a:lvl3pPr>
            <a:lvl4pPr marL="1526630" indent="0">
              <a:buNone/>
              <a:defRPr sz="1800" b="1"/>
            </a:lvl4pPr>
            <a:lvl5pPr marL="2035505" indent="0">
              <a:buNone/>
              <a:defRPr sz="1800" b="1"/>
            </a:lvl5pPr>
            <a:lvl6pPr marL="2544384" indent="0">
              <a:buNone/>
              <a:defRPr sz="1800" b="1"/>
            </a:lvl6pPr>
            <a:lvl7pPr marL="3053257" indent="0">
              <a:buNone/>
              <a:defRPr sz="1800" b="1"/>
            </a:lvl7pPr>
            <a:lvl8pPr marL="3562135" indent="0">
              <a:buNone/>
              <a:defRPr sz="1800" b="1"/>
            </a:lvl8pPr>
            <a:lvl9pPr marL="407101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879" indent="0">
              <a:buNone/>
              <a:defRPr sz="2200" b="1"/>
            </a:lvl2pPr>
            <a:lvl3pPr marL="1017752" indent="0">
              <a:buNone/>
              <a:defRPr sz="2000" b="1"/>
            </a:lvl3pPr>
            <a:lvl4pPr marL="1526630" indent="0">
              <a:buNone/>
              <a:defRPr sz="1800" b="1"/>
            </a:lvl4pPr>
            <a:lvl5pPr marL="2035505" indent="0">
              <a:buNone/>
              <a:defRPr sz="1800" b="1"/>
            </a:lvl5pPr>
            <a:lvl6pPr marL="2544384" indent="0">
              <a:buNone/>
              <a:defRPr sz="1800" b="1"/>
            </a:lvl6pPr>
            <a:lvl7pPr marL="3053257" indent="0">
              <a:buNone/>
              <a:defRPr sz="1800" b="1"/>
            </a:lvl7pPr>
            <a:lvl8pPr marL="3562135" indent="0">
              <a:buNone/>
              <a:defRPr sz="1800" b="1"/>
            </a:lvl8pPr>
            <a:lvl9pPr marL="407101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094EE-FD32-514E-8BEA-9BF77B07B2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66A31-3FEB-564A-8FE0-983DA7A86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E9ACD-A5A9-2945-B8EE-29C6D036F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879" indent="0">
              <a:buNone/>
              <a:defRPr sz="1300"/>
            </a:lvl2pPr>
            <a:lvl3pPr marL="1017752" indent="0">
              <a:buNone/>
              <a:defRPr sz="1100"/>
            </a:lvl3pPr>
            <a:lvl4pPr marL="1526630" indent="0">
              <a:buNone/>
              <a:defRPr sz="1000"/>
            </a:lvl4pPr>
            <a:lvl5pPr marL="2035505" indent="0">
              <a:buNone/>
              <a:defRPr sz="1000"/>
            </a:lvl5pPr>
            <a:lvl6pPr marL="2544384" indent="0">
              <a:buNone/>
              <a:defRPr sz="1000"/>
            </a:lvl6pPr>
            <a:lvl7pPr marL="3053257" indent="0">
              <a:buNone/>
              <a:defRPr sz="1000"/>
            </a:lvl7pPr>
            <a:lvl8pPr marL="3562135" indent="0">
              <a:buNone/>
              <a:defRPr sz="1000"/>
            </a:lvl8pPr>
            <a:lvl9pPr marL="40710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D38D9-722B-9C42-93C6-0D29A2C46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AA7E4-76AD-3147-B4FC-B27D97AA1881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EA01F-907A-FC4C-A27B-7151C81AB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8879" indent="0">
              <a:buNone/>
              <a:defRPr sz="3100"/>
            </a:lvl2pPr>
            <a:lvl3pPr marL="1017752" indent="0">
              <a:buNone/>
              <a:defRPr sz="2700"/>
            </a:lvl3pPr>
            <a:lvl4pPr marL="1526630" indent="0">
              <a:buNone/>
              <a:defRPr sz="2200"/>
            </a:lvl4pPr>
            <a:lvl5pPr marL="2035505" indent="0">
              <a:buNone/>
              <a:defRPr sz="2200"/>
            </a:lvl5pPr>
            <a:lvl6pPr marL="2544384" indent="0">
              <a:buNone/>
              <a:defRPr sz="2200"/>
            </a:lvl6pPr>
            <a:lvl7pPr marL="3053257" indent="0">
              <a:buNone/>
              <a:defRPr sz="2200"/>
            </a:lvl7pPr>
            <a:lvl8pPr marL="3562135" indent="0">
              <a:buNone/>
              <a:defRPr sz="2200"/>
            </a:lvl8pPr>
            <a:lvl9pPr marL="4071010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879" indent="0">
              <a:buNone/>
              <a:defRPr sz="1300"/>
            </a:lvl2pPr>
            <a:lvl3pPr marL="1017752" indent="0">
              <a:buNone/>
              <a:defRPr sz="1100"/>
            </a:lvl3pPr>
            <a:lvl4pPr marL="1526630" indent="0">
              <a:buNone/>
              <a:defRPr sz="1000"/>
            </a:lvl4pPr>
            <a:lvl5pPr marL="2035505" indent="0">
              <a:buNone/>
              <a:defRPr sz="1000"/>
            </a:lvl5pPr>
            <a:lvl6pPr marL="2544384" indent="0">
              <a:buNone/>
              <a:defRPr sz="1000"/>
            </a:lvl6pPr>
            <a:lvl7pPr marL="3053257" indent="0">
              <a:buNone/>
              <a:defRPr sz="1000"/>
            </a:lvl7pPr>
            <a:lvl8pPr marL="3562135" indent="0">
              <a:buNone/>
              <a:defRPr sz="1000"/>
            </a:lvl8pPr>
            <a:lvl9pPr marL="40710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CFA23-BD9C-274D-BE7B-B9230C69A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64DBF-1969-2240-A944-1BEB10752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1F996-3753-4743-B1DA-F41DB381B3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8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7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3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2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1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0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52E39-0CD7-284F-B6CF-28E8944DBF8D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5CB6A-8C21-9B49-954D-E9EB7015DA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96E4D-AF1B-324C-B9F3-31D1F2A6E38C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4A413-E08C-2E4C-B9B5-1809CC782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879" indent="0">
              <a:buNone/>
              <a:defRPr sz="2200" b="1"/>
            </a:lvl2pPr>
            <a:lvl3pPr marL="1017752" indent="0">
              <a:buNone/>
              <a:defRPr sz="2000" b="1"/>
            </a:lvl3pPr>
            <a:lvl4pPr marL="1526630" indent="0">
              <a:buNone/>
              <a:defRPr sz="1800" b="1"/>
            </a:lvl4pPr>
            <a:lvl5pPr marL="2035505" indent="0">
              <a:buNone/>
              <a:defRPr sz="1800" b="1"/>
            </a:lvl5pPr>
            <a:lvl6pPr marL="2544384" indent="0">
              <a:buNone/>
              <a:defRPr sz="1800" b="1"/>
            </a:lvl6pPr>
            <a:lvl7pPr marL="3053257" indent="0">
              <a:buNone/>
              <a:defRPr sz="1800" b="1"/>
            </a:lvl7pPr>
            <a:lvl8pPr marL="3562135" indent="0">
              <a:buNone/>
              <a:defRPr sz="1800" b="1"/>
            </a:lvl8pPr>
            <a:lvl9pPr marL="407101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879" indent="0">
              <a:buNone/>
              <a:defRPr sz="2200" b="1"/>
            </a:lvl2pPr>
            <a:lvl3pPr marL="1017752" indent="0">
              <a:buNone/>
              <a:defRPr sz="2000" b="1"/>
            </a:lvl3pPr>
            <a:lvl4pPr marL="1526630" indent="0">
              <a:buNone/>
              <a:defRPr sz="1800" b="1"/>
            </a:lvl4pPr>
            <a:lvl5pPr marL="2035505" indent="0">
              <a:buNone/>
              <a:defRPr sz="1800" b="1"/>
            </a:lvl5pPr>
            <a:lvl6pPr marL="2544384" indent="0">
              <a:buNone/>
              <a:defRPr sz="1800" b="1"/>
            </a:lvl6pPr>
            <a:lvl7pPr marL="3053257" indent="0">
              <a:buNone/>
              <a:defRPr sz="1800" b="1"/>
            </a:lvl7pPr>
            <a:lvl8pPr marL="3562135" indent="0">
              <a:buNone/>
              <a:defRPr sz="1800" b="1"/>
            </a:lvl8pPr>
            <a:lvl9pPr marL="407101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46EEC-31D5-824B-8E19-48BED9756719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EA06E-B7B6-9E4A-849C-7FDA3D918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1ED09-DEA3-FA4E-9590-C8465C5A260D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EBC3C-FEF7-3F42-80C4-CCB75A2F6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67E2F-FD35-7D4C-9F7F-C0C2474EA13B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55B7C-18E2-2B40-8F3B-605EE3FB1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879" indent="0">
              <a:buNone/>
              <a:defRPr sz="1300"/>
            </a:lvl2pPr>
            <a:lvl3pPr marL="1017752" indent="0">
              <a:buNone/>
              <a:defRPr sz="1100"/>
            </a:lvl3pPr>
            <a:lvl4pPr marL="1526630" indent="0">
              <a:buNone/>
              <a:defRPr sz="1000"/>
            </a:lvl4pPr>
            <a:lvl5pPr marL="2035505" indent="0">
              <a:buNone/>
              <a:defRPr sz="1000"/>
            </a:lvl5pPr>
            <a:lvl6pPr marL="2544384" indent="0">
              <a:buNone/>
              <a:defRPr sz="1000"/>
            </a:lvl6pPr>
            <a:lvl7pPr marL="3053257" indent="0">
              <a:buNone/>
              <a:defRPr sz="1000"/>
            </a:lvl7pPr>
            <a:lvl8pPr marL="3562135" indent="0">
              <a:buNone/>
              <a:defRPr sz="1000"/>
            </a:lvl8pPr>
            <a:lvl9pPr marL="40710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F201E-046D-344D-B7E8-B40F9D453D4E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6CC36-E460-7E46-8D58-5B48A2B2F0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8879" indent="0">
              <a:buNone/>
              <a:defRPr sz="3100"/>
            </a:lvl2pPr>
            <a:lvl3pPr marL="1017752" indent="0">
              <a:buNone/>
              <a:defRPr sz="2700"/>
            </a:lvl3pPr>
            <a:lvl4pPr marL="1526630" indent="0">
              <a:buNone/>
              <a:defRPr sz="2200"/>
            </a:lvl4pPr>
            <a:lvl5pPr marL="2035505" indent="0">
              <a:buNone/>
              <a:defRPr sz="2200"/>
            </a:lvl5pPr>
            <a:lvl6pPr marL="2544384" indent="0">
              <a:buNone/>
              <a:defRPr sz="2200"/>
            </a:lvl6pPr>
            <a:lvl7pPr marL="3053257" indent="0">
              <a:buNone/>
              <a:defRPr sz="2200"/>
            </a:lvl7pPr>
            <a:lvl8pPr marL="3562135" indent="0">
              <a:buNone/>
              <a:defRPr sz="2200"/>
            </a:lvl8pPr>
            <a:lvl9pPr marL="407101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879" indent="0">
              <a:buNone/>
              <a:defRPr sz="1300"/>
            </a:lvl2pPr>
            <a:lvl3pPr marL="1017752" indent="0">
              <a:buNone/>
              <a:defRPr sz="1100"/>
            </a:lvl3pPr>
            <a:lvl4pPr marL="1526630" indent="0">
              <a:buNone/>
              <a:defRPr sz="1000"/>
            </a:lvl4pPr>
            <a:lvl5pPr marL="2035505" indent="0">
              <a:buNone/>
              <a:defRPr sz="1000"/>
            </a:lvl5pPr>
            <a:lvl6pPr marL="2544384" indent="0">
              <a:buNone/>
              <a:defRPr sz="1000"/>
            </a:lvl6pPr>
            <a:lvl7pPr marL="3053257" indent="0">
              <a:buNone/>
              <a:defRPr sz="1000"/>
            </a:lvl7pPr>
            <a:lvl8pPr marL="3562135" indent="0">
              <a:buNone/>
              <a:defRPr sz="1000"/>
            </a:lvl8pPr>
            <a:lvl9pPr marL="40710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1BD0A-D65C-E24E-870B-9EDACD2D7870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08AD5-771A-244C-BDA7-09FE2F543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6"/>
            <a:ext cx="905256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775" tIns="50888" rIns="101775" bIns="508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813571"/>
            <a:ext cx="9052560" cy="51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775" tIns="50888" rIns="101775" bIns="508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421A73-97DC-8E41-AAB4-87E5F63DE597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5EEC8E-77B6-5A44-A4CC-2ABCF0669A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267200" y="7162800"/>
            <a:ext cx="5486400" cy="545391"/>
          </a:xfrm>
          <a:prstGeom prst="rect">
            <a:avLst/>
          </a:prstGeom>
          <a:noFill/>
        </p:spPr>
        <p:txBody>
          <a:bodyPr wrap="square" lIns="113397" tIns="56698" rIns="113397" bIns="56698">
            <a:spAutoFit/>
          </a:bodyPr>
          <a:lstStyle/>
          <a:p>
            <a:r>
              <a:rPr lang="en-US" sz="1400" b="1" dirty="0" smtClean="0"/>
              <a:t>Bioinformatics and Genome Analyses Course, </a:t>
            </a:r>
            <a:r>
              <a:rPr lang="en-US" sz="1400" b="1" dirty="0" err="1" smtClean="0"/>
              <a:t>Institut</a:t>
            </a:r>
            <a:r>
              <a:rPr lang="en-US" sz="1400" b="1" dirty="0" smtClean="0"/>
              <a:t> Pasteur</a:t>
            </a:r>
          </a:p>
          <a:p>
            <a:r>
              <a:rPr lang="en-US" sz="1400" b="1" dirty="0" smtClean="0"/>
              <a:t>Tunis, Tunisia,</a:t>
            </a:r>
            <a:r>
              <a:rPr lang="en-US" sz="1400" b="1" baseline="0" dirty="0" smtClean="0"/>
              <a:t> </a:t>
            </a:r>
            <a:r>
              <a:rPr lang="en-US" sz="1400" b="1" dirty="0" smtClean="0"/>
              <a:t>September 18 – December 15, 2017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7091988"/>
            <a:ext cx="3962400" cy="6804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defTabSz="508879" rtl="0" eaLnBrk="0" fontAlgn="base" hangingPunct="0">
        <a:spcBef>
          <a:spcPct val="0"/>
        </a:spcBef>
        <a:spcAft>
          <a:spcPct val="0"/>
        </a:spcAft>
        <a:defRPr sz="45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508879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1017752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526630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2035505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81657" indent="-381657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36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826922" indent="-318047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31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272192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781067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2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289943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»"/>
        <a:defRPr sz="2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798820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7698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6573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447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879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752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63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505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384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257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135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01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6"/>
            <a:ext cx="905256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775" tIns="50888" rIns="101775" bIns="508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813571"/>
            <a:ext cx="9052560" cy="51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775" tIns="50888" rIns="101775" bIns="508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2D7B4606-DB83-0445-A728-3BA8DEDF6C07}" type="datetimeFigureOut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75" tIns="50888" rIns="101775" bIns="5088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EBAF689F-36AA-DC48-A4C8-E0335E4CD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508879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508879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508879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1017752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526630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2035505" algn="ctr" defTabSz="508879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81657" indent="-381657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36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826922" indent="-318047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31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272192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781067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2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289943" indent="-254439" algn="l" defTabSz="508879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»"/>
        <a:defRPr sz="2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798820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7698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6573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447" indent="-254439" algn="l" defTabSz="50887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879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752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63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505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384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257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135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010" algn="l" defTabSz="5088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benson@b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://www.nature.com/nbt/journal/v26/n10/fig_tab/nbt1486_F1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://www.nature.com/nbt/journal/v26/n10/fig_tab/nbt1486_F1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nature.com/nbt/journal/v26/n10/fig_tab/nbt1486_F2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file:////Users/gary/mac2008/talks/Puerto%20Rico%202.2012/Illumina%20Solexa%20Sequencing%20%20%20%20%20%20-%20YouTube%20.mov" TargetMode="External"/><Relationship Id="rId2" Type="http://schemas.openxmlformats.org/officeDocument/2006/relationships/video" Target="file:////Users/gary/mac2008/talks/Puerto%20Rico%202.2012/Illumina%20Solexa%20Sequencing%20%20%20%20%20%20-%20YouTube%20.mov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ature.com/nrg/journal/v11/n1/fig_tab/nrg2626_F3.html" TargetMode="Externa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0058400" cy="2133600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pitchFamily="-106" charset="-128"/>
                <a:cs typeface="ＭＳ Ｐゴシック" pitchFamily="-106" charset="-128"/>
              </a:rPr>
              <a:t>Next-Generation Sequencing:</a:t>
            </a:r>
            <a:br>
              <a:rPr lang="en-US" b="1" dirty="0" smtClean="0">
                <a:ea typeface="ＭＳ Ｐゴシック" pitchFamily="-106" charset="-128"/>
                <a:cs typeface="ＭＳ Ｐゴシック" pitchFamily="-106" charset="-128"/>
              </a:rPr>
            </a:br>
            <a:r>
              <a:rPr lang="en-US" b="1" dirty="0" smtClean="0">
                <a:ea typeface="ＭＳ Ｐゴシック" pitchFamily="-106" charset="-128"/>
                <a:cs typeface="ＭＳ Ｐゴシック" pitchFamily="-106" charset="-128"/>
              </a:rPr>
              <a:t>Technology, </a:t>
            </a:r>
            <a:br>
              <a:rPr lang="en-US" b="1" dirty="0" smtClean="0">
                <a:ea typeface="ＭＳ Ｐゴシック" pitchFamily="-106" charset="-128"/>
                <a:cs typeface="ＭＳ Ｐゴシック" pitchFamily="-106" charset="-128"/>
              </a:rPr>
            </a:br>
            <a:r>
              <a:rPr lang="en-US" b="1" dirty="0" smtClean="0">
                <a:ea typeface="ＭＳ Ｐゴシック" pitchFamily="-106" charset="-128"/>
                <a:cs typeface="ＭＳ Ｐゴシック" pitchFamily="-106" charset="-128"/>
              </a:rPr>
              <a:t>Mapping, and Analysis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200400"/>
            <a:ext cx="10058400" cy="336804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+mn-ea"/>
                <a:cs typeface="Calibri"/>
              </a:rPr>
              <a:t>Gary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n-ea"/>
                <a:cs typeface="Calibri"/>
              </a:rPr>
              <a:t>Benson</a:t>
            </a: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1100" dirty="0" smtClean="0">
              <a:solidFill>
                <a:srgbClr val="FF0000"/>
              </a:solidFill>
              <a:ea typeface="+mn-ea"/>
              <a:cs typeface="+mn-cs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700" dirty="0" smtClean="0">
                <a:solidFill>
                  <a:srgbClr val="000000"/>
                </a:solidFill>
                <a:ea typeface="+mn-ea"/>
                <a:cs typeface="+mn-cs"/>
              </a:rPr>
              <a:t>Computer Science, Biology, Bioinformatics</a:t>
            </a: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700" dirty="0" smtClean="0">
                <a:solidFill>
                  <a:srgbClr val="000000"/>
                </a:solidFill>
                <a:ea typeface="+mn-ea"/>
                <a:cs typeface="+mn-cs"/>
              </a:rPr>
              <a:t>Boston University</a:t>
            </a: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12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  <a:hlinkClick r:id="rId3"/>
              </a:rPr>
              <a:t>gbenson@bu.edu</a:t>
            </a:r>
            <a:endParaRPr lang="en-US" sz="20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12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700" dirty="0" smtClean="0">
                <a:solidFill>
                  <a:srgbClr val="800000"/>
                </a:solidFill>
              </a:rPr>
              <a:t>http://</a:t>
            </a:r>
            <a:r>
              <a:rPr lang="en-US" sz="2700" dirty="0" err="1" smtClean="0">
                <a:solidFill>
                  <a:srgbClr val="800000"/>
                </a:solidFill>
              </a:rPr>
              <a:t>tandem.bu.edu</a:t>
            </a:r>
            <a:r>
              <a:rPr lang="en-US" sz="2700" dirty="0" smtClean="0">
                <a:solidFill>
                  <a:srgbClr val="800000"/>
                </a:solidFill>
              </a:rPr>
              <a:t>/</a:t>
            </a: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20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2700" dirty="0" smtClean="0">
              <a:solidFill>
                <a:srgbClr val="000000"/>
              </a:solidFill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dirty="0" smtClean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dirty="0" smtClean="0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sz="20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200"/>
            <a:ext cx="9052560" cy="1295400"/>
          </a:xfrm>
        </p:spPr>
        <p:txBody>
          <a:bodyPr/>
          <a:lstStyle/>
          <a:p>
            <a:r>
              <a:rPr lang="en-US" dirty="0" smtClean="0"/>
              <a:t>Current Experimental Methods That Use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375"/>
            <a:ext cx="9052560" cy="5129425"/>
          </a:xfrm>
        </p:spPr>
        <p:txBody>
          <a:bodyPr/>
          <a:lstStyle/>
          <a:p>
            <a:r>
              <a:rPr lang="en-US" sz="3200" b="1" dirty="0" err="1" smtClean="0"/>
              <a:t>RNAseq</a:t>
            </a:r>
            <a:r>
              <a:rPr lang="en-US" sz="3200" dirty="0" smtClean="0"/>
              <a:t> – mRNA expression quantification, </a:t>
            </a:r>
            <a:r>
              <a:rPr lang="en-US" sz="3200" dirty="0" err="1" smtClean="0"/>
              <a:t>microRNA</a:t>
            </a:r>
            <a:r>
              <a:rPr lang="en-US" sz="3200" dirty="0" smtClean="0"/>
              <a:t> expression quantification, alternative splicing detection and quantification</a:t>
            </a:r>
          </a:p>
          <a:p>
            <a:endParaRPr lang="en-US" sz="3200" dirty="0" smtClean="0"/>
          </a:p>
          <a:p>
            <a:r>
              <a:rPr lang="en-US" sz="3200" b="1" dirty="0" err="1" smtClean="0"/>
              <a:t>ChIPseq</a:t>
            </a:r>
            <a:r>
              <a:rPr lang="en-US" sz="3200" b="1" dirty="0" smtClean="0"/>
              <a:t> </a:t>
            </a:r>
            <a:r>
              <a:rPr lang="en-US" sz="3200" dirty="0" smtClean="0"/>
              <a:t>– (chromatin  </a:t>
            </a:r>
            <a:r>
              <a:rPr lang="en-US" sz="3200" dirty="0" err="1" smtClean="0"/>
              <a:t>immunoprecipitation</a:t>
            </a:r>
            <a:r>
              <a:rPr lang="en-US" sz="3200" dirty="0" smtClean="0"/>
              <a:t>) Identification of protein binding sites on DNA.</a:t>
            </a:r>
          </a:p>
          <a:p>
            <a:endParaRPr lang="en-US" sz="3200" dirty="0" smtClean="0"/>
          </a:p>
          <a:p>
            <a:r>
              <a:rPr lang="en-US" sz="3200" b="1" dirty="0" err="1" smtClean="0"/>
              <a:t>CLIPseq</a:t>
            </a:r>
            <a:r>
              <a:rPr lang="en-US" sz="3200" dirty="0" smtClean="0"/>
              <a:t> – (cross-linking </a:t>
            </a:r>
            <a:r>
              <a:rPr lang="en-US" sz="3200" dirty="0" err="1" smtClean="0"/>
              <a:t>immunoprecipitation</a:t>
            </a:r>
            <a:r>
              <a:rPr lang="en-US" sz="3200" dirty="0" smtClean="0"/>
              <a:t>) Identification of protein binding sites on RNA.</a:t>
            </a:r>
          </a:p>
          <a:p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200"/>
            <a:ext cx="9052560" cy="1295400"/>
          </a:xfrm>
        </p:spPr>
        <p:txBody>
          <a:bodyPr/>
          <a:lstStyle/>
          <a:p>
            <a:r>
              <a:rPr lang="en-US" dirty="0" smtClean="0"/>
              <a:t>Current Experimental Methods That Use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375"/>
            <a:ext cx="9052560" cy="5129425"/>
          </a:xfrm>
        </p:spPr>
        <p:txBody>
          <a:bodyPr/>
          <a:lstStyle/>
          <a:p>
            <a:r>
              <a:rPr lang="en-US" b="1" dirty="0" err="1" smtClean="0"/>
              <a:t>Bisulfite</a:t>
            </a:r>
            <a:r>
              <a:rPr lang="en-US" b="1" dirty="0" smtClean="0"/>
              <a:t> sequencing </a:t>
            </a:r>
            <a:r>
              <a:rPr lang="en-US" dirty="0" smtClean="0"/>
              <a:t>– </a:t>
            </a:r>
            <a:r>
              <a:rPr lang="en-US" dirty="0" err="1" smtClean="0"/>
              <a:t>bisulfite</a:t>
            </a:r>
            <a:r>
              <a:rPr lang="en-US" dirty="0" smtClean="0"/>
              <a:t> conversion of </a:t>
            </a:r>
            <a:r>
              <a:rPr lang="en-US" dirty="0" err="1" smtClean="0"/>
              <a:t>methylated</a:t>
            </a:r>
            <a:r>
              <a:rPr lang="en-US" dirty="0" smtClean="0"/>
              <a:t> cytosine (C) to </a:t>
            </a:r>
            <a:r>
              <a:rPr lang="en-US" dirty="0" err="1" smtClean="0"/>
              <a:t>uracil</a:t>
            </a:r>
            <a:r>
              <a:rPr lang="en-US" dirty="0" smtClean="0"/>
              <a:t> (U) followed by high-throughput sequencing to determine sites of epigenetic </a:t>
            </a:r>
            <a:r>
              <a:rPr lang="en-US" dirty="0" err="1" smtClean="0"/>
              <a:t>methylation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Whole genome sequencing </a:t>
            </a:r>
            <a:r>
              <a:rPr lang="en-US" dirty="0" smtClean="0"/>
              <a:t>– allows detection of </a:t>
            </a:r>
            <a:r>
              <a:rPr lang="en-US" dirty="0" err="1" smtClean="0"/>
              <a:t>SNPs</a:t>
            </a:r>
            <a:r>
              <a:rPr lang="en-US" dirty="0" smtClean="0"/>
              <a:t> (single nucleotide polymorphisms) and structural variations.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Next Generation Sequencing Technologies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Current and improving:</a:t>
            </a:r>
          </a:p>
          <a:p>
            <a:pPr eaLnBrk="1" hangingPunct="1"/>
            <a:r>
              <a:rPr lang="en-US" sz="3200" dirty="0" err="1" smtClean="0">
                <a:ea typeface="ＭＳ Ｐゴシック" pitchFamily="-106" charset="-128"/>
                <a:cs typeface="ＭＳ Ｐゴシック" pitchFamily="-106" charset="-128"/>
              </a:rPr>
              <a:t>Illumina</a:t>
            </a:r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 Genome Analyzer</a:t>
            </a:r>
          </a:p>
          <a:p>
            <a:pPr eaLnBrk="1" hangingPunct="1"/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Roche 454</a:t>
            </a:r>
          </a:p>
          <a:p>
            <a:pPr eaLnBrk="1" hangingPunct="1"/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Pacific Biosciences SMRT</a:t>
            </a:r>
          </a:p>
          <a:p>
            <a:pPr eaLnBrk="1" hangingPunct="1"/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Ion Torrent</a:t>
            </a:r>
          </a:p>
          <a:p>
            <a:pPr eaLnBrk="1" hangingPunct="1"/>
            <a:r>
              <a:rPr lang="en-US" sz="3200" dirty="0" err="1" smtClean="0">
                <a:ea typeface="ＭＳ Ｐゴシック" pitchFamily="-106" charset="-128"/>
                <a:cs typeface="ＭＳ Ｐゴシック" pitchFamily="-106" charset="-128"/>
              </a:rPr>
              <a:t>Nanopore</a:t>
            </a:r>
            <a:r>
              <a:rPr lang="en-US" sz="3200" dirty="0" smtClean="0">
                <a:ea typeface="ＭＳ Ｐゴシック" pitchFamily="-106" charset="-128"/>
                <a:cs typeface="ＭＳ Ｐゴシック" pitchFamily="-106" charset="-128"/>
              </a:rPr>
              <a:t>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-1"/>
            <a:ext cx="9052560" cy="782636"/>
          </a:xfrm>
        </p:spPr>
        <p:txBody>
          <a:bodyPr/>
          <a:lstStyle/>
          <a:p>
            <a:pPr algn="l"/>
            <a:r>
              <a:rPr lang="en-US" sz="4000" b="1" dirty="0" smtClean="0">
                <a:latin typeface="Arial"/>
                <a:cs typeface="Arial"/>
              </a:rPr>
              <a:t>Sanger Sequencing</a:t>
            </a:r>
            <a:endParaRPr lang="en-US" sz="4000" b="1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942" y="782636"/>
            <a:ext cx="4836678" cy="6644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869990" y="3914513"/>
            <a:ext cx="5786121" cy="270843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sz="1100" dirty="0" smtClean="0"/>
              <a:t>http://upload.wikimedia.org/wikipedia/en/6/60/DNA_Sequencing_gDNA_libraries.jpg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86751" y="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>
                <a:solidFill>
                  <a:srgbClr val="000000"/>
                </a:solidFill>
              </a:rPr>
              <a:t>Sanger </a:t>
            </a:r>
            <a:r>
              <a:rPr lang="en-US" sz="4000" b="1" dirty="0" err="1">
                <a:solidFill>
                  <a:srgbClr val="000000"/>
                </a:solidFill>
              </a:rPr>
              <a:t>vs</a:t>
            </a:r>
            <a:r>
              <a:rPr lang="en-US" sz="4000" b="1" dirty="0">
                <a:solidFill>
                  <a:srgbClr val="000000"/>
                </a:solidFill>
              </a:rPr>
              <a:t> NGS technology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436" y="914400"/>
            <a:ext cx="5585556" cy="60673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5400000">
            <a:off x="5386811" y="3580910"/>
            <a:ext cx="5699760" cy="610601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>
                <a:hlinkClick r:id="rId3"/>
              </a:rPr>
              <a:t>http://www.nature.com/nbt/journal/v26/n10/fig_tab/nbt1486_F1.html</a:t>
            </a:r>
            <a:endParaRPr lang="en-US" sz="1100" dirty="0" smtClean="0"/>
          </a:p>
          <a:p>
            <a:pPr lvl="1"/>
            <a:r>
              <a:rPr lang="en-US" sz="1100" dirty="0" smtClean="0"/>
              <a:t>Next-generation DNA sequencing by Jay </a:t>
            </a:r>
            <a:r>
              <a:rPr lang="en-US" sz="1100" dirty="0" err="1" smtClean="0"/>
              <a:t>Shendure</a:t>
            </a:r>
            <a:r>
              <a:rPr lang="en-US" sz="1100" dirty="0" smtClean="0"/>
              <a:t> and </a:t>
            </a:r>
            <a:r>
              <a:rPr lang="en-US" sz="1100" dirty="0" err="1" smtClean="0"/>
              <a:t>Hanlee</a:t>
            </a:r>
            <a:r>
              <a:rPr lang="en-US" sz="1100" dirty="0" smtClean="0"/>
              <a:t> </a:t>
            </a:r>
            <a:r>
              <a:rPr lang="en-US" sz="1100" dirty="0" err="1" smtClean="0"/>
              <a:t>Ji</a:t>
            </a:r>
            <a:r>
              <a:rPr lang="en-US" sz="1100" dirty="0" smtClean="0"/>
              <a:t>,</a:t>
            </a:r>
          </a:p>
          <a:p>
            <a:pPr lvl="1"/>
            <a:r>
              <a:rPr lang="en-US" sz="1100" dirty="0" smtClean="0"/>
              <a:t> Nature Biotechnology 26, 1135 - 1145 (2008), doi:10.1038/nbt1486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86751" y="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>
                <a:solidFill>
                  <a:srgbClr val="000000"/>
                </a:solidFill>
              </a:rPr>
              <a:t>Sanger </a:t>
            </a:r>
            <a:r>
              <a:rPr lang="en-US" sz="4000" b="1" dirty="0" err="1">
                <a:solidFill>
                  <a:srgbClr val="000000"/>
                </a:solidFill>
              </a:rPr>
              <a:t>vs</a:t>
            </a:r>
            <a:r>
              <a:rPr lang="en-US" sz="4000" b="1" dirty="0">
                <a:solidFill>
                  <a:srgbClr val="000000"/>
                </a:solidFill>
              </a:rPr>
              <a:t> NGS technology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436" y="914400"/>
            <a:ext cx="5585556" cy="60673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5400000">
            <a:off x="5386811" y="3580910"/>
            <a:ext cx="5699760" cy="610601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>
                <a:hlinkClick r:id="rId3"/>
              </a:rPr>
              <a:t>http://www.nature.com/nbt/journal/v26/n10/fig_tab/nbt1486_F1.html</a:t>
            </a:r>
            <a:endParaRPr lang="en-US" sz="1100" dirty="0" smtClean="0"/>
          </a:p>
          <a:p>
            <a:pPr lvl="1"/>
            <a:r>
              <a:rPr lang="en-US" sz="1100" dirty="0" smtClean="0"/>
              <a:t>Next-generation DNA sequencing by Jay </a:t>
            </a:r>
            <a:r>
              <a:rPr lang="en-US" sz="1100" dirty="0" err="1" smtClean="0"/>
              <a:t>Shendure</a:t>
            </a:r>
            <a:r>
              <a:rPr lang="en-US" sz="1100" dirty="0" smtClean="0"/>
              <a:t> and </a:t>
            </a:r>
            <a:r>
              <a:rPr lang="en-US" sz="1100" dirty="0" err="1" smtClean="0"/>
              <a:t>Hanlee</a:t>
            </a:r>
            <a:r>
              <a:rPr lang="en-US" sz="1100" dirty="0" smtClean="0"/>
              <a:t> </a:t>
            </a:r>
            <a:r>
              <a:rPr lang="en-US" sz="1100" dirty="0" err="1" smtClean="0"/>
              <a:t>Ji</a:t>
            </a:r>
            <a:r>
              <a:rPr lang="en-US" sz="1100" dirty="0" smtClean="0"/>
              <a:t>,</a:t>
            </a:r>
          </a:p>
          <a:p>
            <a:pPr lvl="1"/>
            <a:r>
              <a:rPr lang="en-US" sz="1100" dirty="0" smtClean="0"/>
              <a:t> Nature Biotechnology 26, 1135 - 1145 (2008), doi:10.1038/nbt1486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" y="1295405"/>
            <a:ext cx="1424940" cy="656768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 $/€.50 per </a:t>
            </a:r>
            <a:r>
              <a:rPr lang="en-US" dirty="0" err="1" smtClean="0"/>
              <a:t>kilobase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8822" y="735615"/>
            <a:ext cx="1559578" cy="656768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$/€ 0.10 per </a:t>
            </a:r>
            <a:r>
              <a:rPr lang="en-US" dirty="0" err="1" smtClean="0"/>
              <a:t>megabase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60220" y="1813560"/>
            <a:ext cx="586216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931992" y="1293600"/>
            <a:ext cx="586216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29426" y="175540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 smtClean="0">
                <a:solidFill>
                  <a:srgbClr val="000000"/>
                </a:solidFill>
              </a:rPr>
              <a:t>Emulsion and bridge amplification</a:t>
            </a:r>
            <a:endParaRPr lang="en-US" sz="4000" b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1"/>
            <a:ext cx="8382000" cy="3785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6758839" y="3580910"/>
            <a:ext cx="5699760" cy="610601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>
                <a:hlinkClick r:id="rId4"/>
              </a:rPr>
              <a:t>http://www.nature.com/nbt/journal/v26/n10/fig_tab/nbt1486_F2.html</a:t>
            </a:r>
            <a:endParaRPr lang="en-US" sz="1100" dirty="0" smtClean="0"/>
          </a:p>
          <a:p>
            <a:pPr lvl="1"/>
            <a:r>
              <a:rPr lang="en-US" sz="1100" dirty="0" smtClean="0"/>
              <a:t>Next-generation DNA sequencing by Jay </a:t>
            </a:r>
            <a:r>
              <a:rPr lang="en-US" sz="1100" dirty="0" err="1" smtClean="0"/>
              <a:t>Shendure</a:t>
            </a:r>
            <a:r>
              <a:rPr lang="en-US" sz="1100" dirty="0" smtClean="0"/>
              <a:t> and </a:t>
            </a:r>
            <a:r>
              <a:rPr lang="en-US" sz="1100" dirty="0" err="1" smtClean="0"/>
              <a:t>Hanlee</a:t>
            </a:r>
            <a:r>
              <a:rPr lang="en-US" sz="1100" dirty="0" smtClean="0"/>
              <a:t> </a:t>
            </a:r>
            <a:r>
              <a:rPr lang="en-US" sz="1100" dirty="0" err="1" smtClean="0"/>
              <a:t>Ji</a:t>
            </a:r>
            <a:r>
              <a:rPr lang="en-US" sz="1100" dirty="0" smtClean="0"/>
              <a:t>,</a:t>
            </a:r>
          </a:p>
          <a:p>
            <a:pPr lvl="1"/>
            <a:r>
              <a:rPr lang="en-US" sz="1100" dirty="0" smtClean="0"/>
              <a:t> Nature Biotechnology 26, 1135 - 1145 (2008), doi:10.1038/nbt1486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029426" y="5667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 err="1">
                <a:solidFill>
                  <a:srgbClr val="000000"/>
                </a:solidFill>
              </a:rPr>
              <a:t>Illumina</a:t>
            </a:r>
            <a:r>
              <a:rPr lang="en-US" sz="4000" b="1" dirty="0">
                <a:solidFill>
                  <a:srgbClr val="000000"/>
                </a:solidFill>
              </a:rPr>
              <a:t> sequencing technology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973" y="1295411"/>
            <a:ext cx="8331184" cy="56673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5400000">
            <a:off x="6570178" y="3750837"/>
            <a:ext cx="5699760" cy="270736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/>
              <a:t>http://</a:t>
            </a:r>
            <a:r>
              <a:rPr lang="en-US" sz="1100" dirty="0" err="1" smtClean="0"/>
              <a:t>seqanswers.com/forums/showthread.php?t</a:t>
            </a:r>
            <a:r>
              <a:rPr lang="en-US" sz="1100" dirty="0" smtClean="0"/>
              <a:t>=21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029426" y="5667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 err="1">
                <a:solidFill>
                  <a:srgbClr val="000000"/>
                </a:solidFill>
              </a:rPr>
              <a:t>Illumina</a:t>
            </a:r>
            <a:r>
              <a:rPr lang="en-US" sz="4000" b="1" dirty="0">
                <a:solidFill>
                  <a:srgbClr val="000000"/>
                </a:solidFill>
              </a:rPr>
              <a:t> sequencing technology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973" y="1284076"/>
            <a:ext cx="8331184" cy="568032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5400000">
            <a:off x="6570178" y="3750837"/>
            <a:ext cx="5699760" cy="270736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/>
              <a:t>http://</a:t>
            </a:r>
            <a:r>
              <a:rPr lang="en-US" sz="1100" dirty="0" err="1" smtClean="0"/>
              <a:t>seqanswers.com/forums/showthread.php?t</a:t>
            </a:r>
            <a:r>
              <a:rPr lang="en-US" sz="1100" dirty="0" smtClean="0"/>
              <a:t>=21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029426" y="5667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 err="1">
                <a:solidFill>
                  <a:srgbClr val="000000"/>
                </a:solidFill>
              </a:rPr>
              <a:t>Illumina</a:t>
            </a:r>
            <a:r>
              <a:rPr lang="en-US" sz="4000" b="1" dirty="0">
                <a:solidFill>
                  <a:srgbClr val="000000"/>
                </a:solidFill>
              </a:rPr>
              <a:t> sequencing technology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973" y="1295411"/>
            <a:ext cx="8342186" cy="56673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5400000">
            <a:off x="6570178" y="3750837"/>
            <a:ext cx="5699760" cy="270736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/>
              <a:t>http://</a:t>
            </a:r>
            <a:r>
              <a:rPr lang="en-US" sz="1100" dirty="0" err="1" smtClean="0"/>
              <a:t>seqanswers.com/forums/showthread.php?t</a:t>
            </a:r>
            <a:r>
              <a:rPr lang="en-US" sz="1100" dirty="0" smtClean="0"/>
              <a:t>=21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ture cover human genome 2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86360"/>
            <a:ext cx="4598801" cy="6217920"/>
          </a:xfrm>
          <a:prstGeom prst="rect">
            <a:avLst/>
          </a:prstGeom>
        </p:spPr>
      </p:pic>
      <p:pic>
        <p:nvPicPr>
          <p:cNvPr id="5" name="Picture 4" descr="science cover human genome 2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34" y="56795"/>
            <a:ext cx="4563272" cy="6247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-86360"/>
            <a:ext cx="9052560" cy="1295400"/>
          </a:xfrm>
        </p:spPr>
        <p:txBody>
          <a:bodyPr/>
          <a:lstStyle/>
          <a:p>
            <a:r>
              <a:rPr lang="en-US" dirty="0" smtClean="0"/>
              <a:t>Video of </a:t>
            </a:r>
            <a:r>
              <a:rPr lang="en-US" dirty="0" err="1" smtClean="0"/>
              <a:t>Illumina</a:t>
            </a:r>
            <a:r>
              <a:rPr lang="en-US" dirty="0" smtClean="0"/>
              <a:t> Sequencing</a:t>
            </a:r>
            <a:endParaRPr lang="en-US" dirty="0"/>
          </a:p>
        </p:txBody>
      </p:sp>
      <p:pic>
        <p:nvPicPr>
          <p:cNvPr id="4" name="Illumina Solexa Sequencing      - YouTube 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920" y="345440"/>
            <a:ext cx="9031605" cy="700816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029426" y="0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 err="1">
                <a:solidFill>
                  <a:srgbClr val="000000"/>
                </a:solidFill>
              </a:rPr>
              <a:t>SOLiD</a:t>
            </a:r>
            <a:r>
              <a:rPr lang="en-US" sz="4000" b="1" dirty="0">
                <a:solidFill>
                  <a:srgbClr val="000000"/>
                </a:solidFill>
              </a:rPr>
              <a:t> and</a:t>
            </a:r>
            <a:r>
              <a:rPr lang="en-US" sz="4000" b="1" dirty="0" smtClean="0">
                <a:solidFill>
                  <a:srgbClr val="000000"/>
                </a:solidFill>
              </a:rPr>
              <a:t> 454 technologies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5847296" y="3149110"/>
            <a:ext cx="5699760" cy="610601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>
                <a:hlinkClick r:id="rId2"/>
              </a:rPr>
              <a:t>http://www.nature.com/nrg/journal/v11/n1/fig_tab/nrg2626_F3.html</a:t>
            </a:r>
            <a:endParaRPr lang="en-US" sz="1100" dirty="0" smtClean="0"/>
          </a:p>
          <a:p>
            <a:pPr lvl="1"/>
            <a:r>
              <a:rPr lang="en-US" sz="1100" dirty="0" smtClean="0"/>
              <a:t>Sequencing technologies — the next generation by Michael L. </a:t>
            </a:r>
            <a:r>
              <a:rPr lang="en-US" sz="1100" dirty="0" err="1" smtClean="0"/>
              <a:t>Metzker</a:t>
            </a:r>
            <a:endParaRPr lang="en-US" sz="1100" dirty="0" smtClean="0"/>
          </a:p>
          <a:p>
            <a:pPr lvl="1"/>
            <a:r>
              <a:rPr lang="en-US" sz="1100" dirty="0" smtClean="0"/>
              <a:t>Nature Reviews Genetics 11, 31-46, doi:10.1038/nrg2626</a:t>
            </a:r>
          </a:p>
        </p:txBody>
      </p:sp>
      <p:pic>
        <p:nvPicPr>
          <p:cNvPr id="6" name="Picture 14" descr="nrg2626-f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0220" y="604521"/>
            <a:ext cx="6621780" cy="6737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110" y="2461271"/>
            <a:ext cx="4002930" cy="3594735"/>
          </a:xfrm>
          <a:prstGeom prst="rect">
            <a:avLst/>
          </a:prstGeom>
          <a:noFill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30" y="2461271"/>
            <a:ext cx="4002930" cy="3594735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1257300" y="2504440"/>
            <a:ext cx="3268980" cy="518160"/>
            <a:chOff x="1143000" y="2057400"/>
            <a:chExt cx="2971800" cy="457200"/>
          </a:xfrm>
        </p:grpSpPr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3000" y="2057400"/>
              <a:ext cx="2971800" cy="457200"/>
            </a:xfrm>
            <a:prstGeom prst="rect">
              <a:avLst/>
            </a:prstGeom>
            <a:noFill/>
          </p:spPr>
        </p:pic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1183005" y="2057400"/>
              <a:ext cx="2891790" cy="35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700" dirty="0">
                  <a:solidFill>
                    <a:srgbClr val="000000"/>
                  </a:solidFill>
                </a:rPr>
                <a:t>Roche/454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47253" y="2504440"/>
            <a:ext cx="3270552" cy="518160"/>
            <a:chOff x="4952048" y="2057400"/>
            <a:chExt cx="2973229" cy="457200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52048" y="2057400"/>
              <a:ext cx="2973229" cy="457200"/>
            </a:xfrm>
            <a:prstGeom prst="rect">
              <a:avLst/>
            </a:prstGeom>
            <a:noFill/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4993482" y="2103120"/>
              <a:ext cx="2891790" cy="35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700" dirty="0" err="1">
                  <a:solidFill>
                    <a:srgbClr val="000000"/>
                  </a:solidFill>
                </a:rPr>
                <a:t>Illumina/Solexa</a:t>
              </a:r>
              <a:endParaRPr lang="en-US" sz="27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029426" y="56674"/>
            <a:ext cx="9085563" cy="117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>
                <a:solidFill>
                  <a:srgbClr val="000000"/>
                </a:solidFill>
              </a:rPr>
              <a:t>Most Common Error Types:</a:t>
            </a:r>
            <a:endParaRPr lang="en-US" dirty="0"/>
          </a:p>
          <a:p>
            <a:pPr>
              <a:lnSpc>
                <a:spcPct val="95000"/>
              </a:lnSpc>
            </a:pPr>
            <a:r>
              <a:rPr lang="en-US" sz="4000" b="1" dirty="0">
                <a:solidFill>
                  <a:srgbClr val="000000"/>
                </a:solidFill>
              </a:rPr>
              <a:t>454 </a:t>
            </a:r>
            <a:r>
              <a:rPr lang="en-US" sz="4000" b="1" dirty="0" err="1">
                <a:solidFill>
                  <a:srgbClr val="000000"/>
                </a:solidFill>
              </a:rPr>
              <a:t>vs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b="1" dirty="0" err="1">
                <a:solidFill>
                  <a:srgbClr val="000000"/>
                </a:solidFill>
              </a:rPr>
              <a:t>Illumina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5048" y="6131568"/>
            <a:ext cx="2129855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Lower overall error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Next-Generation Sequencing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76400"/>
            <a:ext cx="9052560" cy="51294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These technologies generate </a:t>
            </a:r>
            <a:r>
              <a:rPr lang="en-US" b="1" dirty="0" smtClean="0"/>
              <a:t>millions to billions</a:t>
            </a:r>
            <a:r>
              <a:rPr lang="en-US" dirty="0" smtClean="0"/>
              <a:t> of short DNA </a:t>
            </a:r>
            <a:r>
              <a:rPr lang="en-US" b="1" dirty="0" smtClean="0"/>
              <a:t>reads</a:t>
            </a:r>
            <a:r>
              <a:rPr lang="en-US" dirty="0" smtClean="0"/>
              <a:t> sampled from a whole DNA genome, targeted genetic regions, or transcribed RNA.  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dirty="0" smtClean="0"/>
              <a:t>Length: </a:t>
            </a:r>
          </a:p>
          <a:p>
            <a:pPr>
              <a:buNone/>
            </a:pPr>
            <a:r>
              <a:rPr lang="en-US" dirty="0" smtClean="0"/>
              <a:t>35 – 200 </a:t>
            </a:r>
            <a:r>
              <a:rPr lang="en-US" dirty="0" err="1" smtClean="0"/>
              <a:t>nt</a:t>
            </a:r>
            <a:r>
              <a:rPr lang="en-US" dirty="0" smtClean="0"/>
              <a:t> (</a:t>
            </a:r>
            <a:r>
              <a:rPr lang="en-US" dirty="0" err="1" smtClean="0"/>
              <a:t>Illumina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200 – 300 </a:t>
            </a:r>
            <a:r>
              <a:rPr lang="en-US" dirty="0" err="1" smtClean="0"/>
              <a:t>nt</a:t>
            </a:r>
            <a:r>
              <a:rPr lang="en-US" dirty="0" smtClean="0"/>
              <a:t> (454)</a:t>
            </a:r>
          </a:p>
          <a:p>
            <a:pPr>
              <a:buNone/>
            </a:pPr>
            <a:r>
              <a:rPr lang="en-US" dirty="0" smtClean="0"/>
              <a:t>1K – 15K </a:t>
            </a:r>
            <a:r>
              <a:rPr lang="en-US" dirty="0" err="1" smtClean="0"/>
              <a:t>nt</a:t>
            </a:r>
            <a:r>
              <a:rPr lang="en-US" dirty="0" smtClean="0"/>
              <a:t> (</a:t>
            </a:r>
            <a:r>
              <a:rPr lang="en-US" dirty="0" err="1" smtClean="0"/>
              <a:t>PacBio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ST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11" y="-259080"/>
            <a:ext cx="10053891" cy="8722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Quality Scores</a:t>
            </a:r>
            <a:endParaRPr lang="en-US" dirty="0"/>
          </a:p>
        </p:txBody>
      </p:sp>
      <p:pic>
        <p:nvPicPr>
          <p:cNvPr id="3" name="Picture 2" descr="Quality Scores and ASCII Values FASTQ from Wikipe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767"/>
            <a:ext cx="10058400" cy="4836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5720" y="4648200"/>
            <a:ext cx="239268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Score Q defines probability P of incorrect call: </a:t>
            </a:r>
          </a:p>
          <a:p>
            <a:endParaRPr lang="en-US" sz="900" dirty="0" smtClean="0"/>
          </a:p>
          <a:p>
            <a:r>
              <a:rPr lang="en-US" sz="2400" dirty="0" smtClean="0"/>
              <a:t>    P = 10</a:t>
            </a:r>
            <a:r>
              <a:rPr lang="en-US" sz="2400" baseline="30000" dirty="0" smtClean="0"/>
              <a:t>-Q/10</a:t>
            </a:r>
          </a:p>
          <a:p>
            <a:endParaRPr lang="en-US" sz="2400" baseline="30000" dirty="0" smtClean="0"/>
          </a:p>
          <a:p>
            <a:endParaRPr lang="en-US" sz="2400" baseline="30000" dirty="0" smtClean="0"/>
          </a:p>
          <a:p>
            <a:r>
              <a:rPr lang="en-US" sz="2400" baseline="30000" dirty="0" smtClean="0">
                <a:solidFill>
                  <a:srgbClr val="FF0000"/>
                </a:solidFill>
              </a:rPr>
              <a:t>error 	score</a:t>
            </a:r>
          </a:p>
          <a:p>
            <a:r>
              <a:rPr lang="en-US" sz="2400" baseline="30000" dirty="0" smtClean="0">
                <a:solidFill>
                  <a:srgbClr val="FF0000"/>
                </a:solidFill>
              </a:rPr>
              <a:t>1%    	20</a:t>
            </a:r>
          </a:p>
          <a:p>
            <a:r>
              <a:rPr lang="en-US" sz="2400" baseline="30000" dirty="0" smtClean="0">
                <a:solidFill>
                  <a:srgbClr val="FF0000"/>
                </a:solidFill>
              </a:rPr>
              <a:t>0.1% 	30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Mapping Reads – the Problem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02920" y="1554480"/>
            <a:ext cx="9052560" cy="5354320"/>
          </a:xfrm>
        </p:spPr>
        <p:txBody>
          <a:bodyPr/>
          <a:lstStyle/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Given 100+ million reads from an experiment, for each:</a:t>
            </a: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1.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find the genomic coordinates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, chromosome and first base, where it has the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best match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 in a reference genome, either with the forward or reverse strand.</a:t>
            </a:r>
          </a:p>
          <a:p>
            <a:pPr eaLnBrk="1" hangingPunct="1">
              <a:buFont typeface="Arial" pitchFamily="-106" charset="0"/>
              <a:buNone/>
            </a:pPr>
            <a:endParaRPr lang="en-US" sz="1100" dirty="0" smtClean="0"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2. best match means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zero or a small number of differences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 with the reference.</a:t>
            </a:r>
          </a:p>
          <a:p>
            <a:pPr eaLnBrk="1" hangingPunct="1">
              <a:buFont typeface="Arial" pitchFamily="-106" charset="0"/>
              <a:buNone/>
            </a:pPr>
            <a:endParaRPr lang="en-US" sz="1100" dirty="0" smtClean="0"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3. differences include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mismatches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 and </a:t>
            </a:r>
            <a:r>
              <a:rPr lang="en-US" sz="2700" dirty="0" err="1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indels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.</a:t>
            </a:r>
          </a:p>
          <a:p>
            <a:pPr eaLnBrk="1" hangingPunct="1">
              <a:buFont typeface="Arial" pitchFamily="-106" charset="0"/>
              <a:buNone/>
            </a:pPr>
            <a:endParaRPr lang="en-US" sz="1100" dirty="0" smtClean="0"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4. determine if it has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multiple matches or none 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at all.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for Read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Structural Variants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-106" charset="0"/>
              <a:buNone/>
            </a:pPr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Structural variants are any </a:t>
            </a:r>
            <a:r>
              <a:rPr lang="en-US" sz="31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rearrangements</a:t>
            </a:r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 of the genome relative to a reference.  They include:</a:t>
            </a:r>
          </a:p>
          <a:p>
            <a:pPr eaLnBrk="1" hangingPunct="1"/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insertions/deletions</a:t>
            </a:r>
          </a:p>
          <a:p>
            <a:pPr eaLnBrk="1" hangingPunct="1"/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inversions</a:t>
            </a:r>
          </a:p>
          <a:p>
            <a:pPr eaLnBrk="1" hangingPunct="1"/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translocations</a:t>
            </a:r>
          </a:p>
          <a:p>
            <a:pPr eaLnBrk="1" hangingPunct="1"/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tandem repeat variations</a:t>
            </a:r>
          </a:p>
          <a:p>
            <a:pPr eaLnBrk="1" hangingPunct="1">
              <a:buNone/>
            </a:pPr>
            <a:endParaRPr lang="en-US" sz="1800" dirty="0" smtClean="0"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None/>
            </a:pPr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Many can be </a:t>
            </a:r>
            <a:r>
              <a:rPr lang="en-US" sz="31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detected with paired-end or mate-pair reads</a:t>
            </a:r>
            <a:r>
              <a:rPr lang="en-US" sz="3100" dirty="0" smtClean="0">
                <a:ea typeface="ＭＳ Ｐゴシック" pitchFamily="-106" charset="-128"/>
                <a:cs typeface="ＭＳ Ｐゴシック" pitchFamily="-106" charset="-128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5667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000" b="1" dirty="0" smtClean="0">
                <a:solidFill>
                  <a:srgbClr val="000000"/>
                </a:solidFill>
              </a:rPr>
              <a:t>Mate-Pairs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3908263" y="3554261"/>
            <a:ext cx="6340798" cy="441324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pPr lvl="1"/>
            <a:r>
              <a:rPr lang="en-US" sz="1100" dirty="0" smtClean="0">
                <a:hlinkClick r:id="rId3" invalidUrl="http://users.ugent.be/~avierstr/nextgen/mate-pair sequencing.jpg"/>
              </a:rPr>
              <a:t>http://users.ugent.be/~avierstr/nextgen/mate-pair%20sequencing.jpg</a:t>
            </a:r>
            <a:endParaRPr lang="en-US" sz="1100" dirty="0" smtClean="0"/>
          </a:p>
          <a:p>
            <a:pPr lvl="1"/>
            <a:endParaRPr lang="en-US" sz="11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129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 = biotin label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027" y="759967"/>
            <a:ext cx="3876374" cy="6034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90891"/>
            <a:ext cx="9052560" cy="5129425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The </a:t>
            </a:r>
            <a:r>
              <a:rPr lang="en-US" sz="3200" b="1" i="1" dirty="0" smtClean="0"/>
              <a:t>Human Genome Project</a:t>
            </a:r>
            <a:r>
              <a:rPr lang="en-US" sz="3200" b="1" dirty="0" smtClean="0"/>
              <a:t> </a:t>
            </a:r>
            <a:r>
              <a:rPr lang="en-US" sz="3200" dirty="0" smtClean="0"/>
              <a:t>took 10 years and cost roughly </a:t>
            </a:r>
            <a:r>
              <a:rPr lang="en-US" sz="3200" dirty="0" smtClean="0">
                <a:solidFill>
                  <a:srgbClr val="CF1C49"/>
                </a:solidFill>
              </a:rPr>
              <a:t>$3,000,000,000</a:t>
            </a:r>
            <a:r>
              <a:rPr lang="en-US" sz="3200" dirty="0" smtClean="0"/>
              <a:t> by </a:t>
            </a:r>
            <a:r>
              <a:rPr lang="en-US" sz="3200" dirty="0" smtClean="0">
                <a:solidFill>
                  <a:srgbClr val="CF1C49"/>
                </a:solidFill>
              </a:rPr>
              <a:t>2001</a:t>
            </a:r>
            <a:r>
              <a:rPr lang="en-US" sz="3200" dirty="0" smtClean="0"/>
              <a:t>. (€ 2,660,871,930 at today’s conversion rate)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029426" y="56676"/>
            <a:ext cx="9085563" cy="60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b="1" dirty="0">
                <a:solidFill>
                  <a:srgbClr val="000000"/>
                </a:solidFill>
              </a:rPr>
              <a:t>Mate-pairs </a:t>
            </a:r>
            <a:r>
              <a:rPr lang="en-US" sz="4000" b="1" i="1" dirty="0" err="1">
                <a:solidFill>
                  <a:srgbClr val="000000"/>
                </a:solidFill>
              </a:rPr>
              <a:t>vs</a:t>
            </a:r>
            <a:r>
              <a:rPr lang="en-US" sz="4000" b="1" dirty="0">
                <a:solidFill>
                  <a:srgbClr val="000000"/>
                </a:solidFill>
              </a:rPr>
              <a:t> paired-ends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29639" y="1468120"/>
            <a:ext cx="9167288" cy="329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lvl="1" indent="-343492">
              <a:lnSpc>
                <a:spcPct val="95000"/>
              </a:lnSpc>
              <a:buClr>
                <a:srgbClr val="000000"/>
              </a:buClr>
              <a:buSzPct val="100000"/>
              <a:buFontTx/>
              <a:buChar char="•"/>
            </a:pPr>
            <a:r>
              <a:rPr lang="en-US" sz="2700" dirty="0">
                <a:solidFill>
                  <a:srgbClr val="000000"/>
                </a:solidFill>
              </a:rPr>
              <a:t>Detection of large </a:t>
            </a:r>
            <a:r>
              <a:rPr lang="en-US" sz="2700" dirty="0" err="1">
                <a:solidFill>
                  <a:srgbClr val="000000"/>
                </a:solidFill>
              </a:rPr>
              <a:t>indels</a:t>
            </a:r>
            <a:r>
              <a:rPr lang="en-US" sz="2700" dirty="0">
                <a:solidFill>
                  <a:srgbClr val="000000"/>
                </a:solidFill>
              </a:rPr>
              <a:t> requires large insert sizes</a:t>
            </a:r>
            <a:r>
              <a:rPr lang="en-US" sz="2700" dirty="0" smtClean="0">
                <a:solidFill>
                  <a:srgbClr val="000000"/>
                </a:solidFill>
              </a:rPr>
              <a:t>.</a:t>
            </a:r>
          </a:p>
          <a:p>
            <a:pPr lvl="1" indent="-343492">
              <a:lnSpc>
                <a:spcPct val="95000"/>
              </a:lnSpc>
              <a:buClr>
                <a:srgbClr val="000000"/>
              </a:buClr>
              <a:buSzPct val="100000"/>
              <a:buFontTx/>
              <a:buChar char="•"/>
            </a:pPr>
            <a:endParaRPr lang="en-US" dirty="0" smtClean="0"/>
          </a:p>
          <a:p>
            <a:pPr lvl="1" indent="-343492">
              <a:lnSpc>
                <a:spcPct val="95000"/>
              </a:lnSpc>
              <a:buClr>
                <a:srgbClr val="000000"/>
              </a:buClr>
              <a:buSzPct val="100000"/>
              <a:buFontTx/>
              <a:buChar char="•"/>
            </a:pPr>
            <a:r>
              <a:rPr lang="en-US" sz="2700" dirty="0">
                <a:solidFill>
                  <a:srgbClr val="000000"/>
                </a:solidFill>
              </a:rPr>
              <a:t>Current </a:t>
            </a:r>
            <a:r>
              <a:rPr lang="en-US" sz="2700" dirty="0" err="1">
                <a:solidFill>
                  <a:srgbClr val="000000"/>
                </a:solidFill>
              </a:rPr>
              <a:t>Illumina</a:t>
            </a:r>
            <a:r>
              <a:rPr lang="en-US" sz="2700" dirty="0">
                <a:solidFill>
                  <a:srgbClr val="000000"/>
                </a:solidFill>
              </a:rPr>
              <a:t> technology allows for paired-end insert sizes</a:t>
            </a:r>
            <a:r>
              <a:rPr lang="en-US" sz="2700" dirty="0" smtClean="0">
                <a:solidFill>
                  <a:srgbClr val="000000"/>
                </a:solidFill>
              </a:rPr>
              <a:t> up to 550 </a:t>
            </a:r>
            <a:r>
              <a:rPr lang="en-US" sz="2700" dirty="0" err="1">
                <a:solidFill>
                  <a:srgbClr val="000000"/>
                </a:solidFill>
              </a:rPr>
              <a:t>bp</a:t>
            </a:r>
            <a:r>
              <a:rPr lang="en-US" sz="2700" dirty="0">
                <a:solidFill>
                  <a:srgbClr val="000000"/>
                </a:solidFill>
              </a:rPr>
              <a:t>, which, depending on coverage, allows for detection of small and medium-size </a:t>
            </a:r>
            <a:r>
              <a:rPr lang="en-US" sz="2700" dirty="0" err="1">
                <a:solidFill>
                  <a:srgbClr val="000000"/>
                </a:solidFill>
              </a:rPr>
              <a:t>indels</a:t>
            </a:r>
            <a:r>
              <a:rPr lang="en-US" sz="2700" dirty="0">
                <a:solidFill>
                  <a:srgbClr val="000000"/>
                </a:solidFill>
              </a:rPr>
              <a:t> only</a:t>
            </a:r>
            <a:r>
              <a:rPr lang="en-US" sz="2700" dirty="0" smtClean="0">
                <a:solidFill>
                  <a:srgbClr val="000000"/>
                </a:solidFill>
              </a:rPr>
              <a:t>.</a:t>
            </a:r>
          </a:p>
          <a:p>
            <a:pPr lvl="1" indent="-343492">
              <a:lnSpc>
                <a:spcPct val="95000"/>
              </a:lnSpc>
              <a:buClr>
                <a:srgbClr val="000000"/>
              </a:buClr>
              <a:buSzPct val="100000"/>
              <a:buFontTx/>
              <a:buChar char="•"/>
            </a:pPr>
            <a:endParaRPr lang="en-US" dirty="0" smtClean="0"/>
          </a:p>
          <a:p>
            <a:pPr lvl="1" indent="-343492">
              <a:lnSpc>
                <a:spcPct val="95000"/>
              </a:lnSpc>
              <a:buClr>
                <a:srgbClr val="000000"/>
              </a:buClr>
              <a:buSzPct val="100000"/>
              <a:buFontTx/>
              <a:buChar char="•"/>
            </a:pPr>
            <a:r>
              <a:rPr lang="en-US" sz="2700" dirty="0">
                <a:solidFill>
                  <a:srgbClr val="000000"/>
                </a:solidFill>
              </a:rPr>
              <a:t>Mate-pair libraries allow for generation of large inserts at the expense of more insert-size variability.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Normally Mapped Reads</a:t>
            </a:r>
          </a:p>
        </p:txBody>
      </p:sp>
      <p:grpSp>
        <p:nvGrpSpPr>
          <p:cNvPr id="73731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732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73733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73734" name="Group 45"/>
          <p:cNvGrpSpPr>
            <a:grpSpLocks/>
          </p:cNvGrpSpPr>
          <p:nvPr/>
        </p:nvGrpSpPr>
        <p:grpSpPr bwMode="auto">
          <a:xfrm>
            <a:off x="2095500" y="3281680"/>
            <a:ext cx="553212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736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737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3738" name="TextBox 27"/>
          <p:cNvSpPr txBox="1">
            <a:spLocks noChangeArrowheads="1"/>
          </p:cNvSpPr>
          <p:nvPr/>
        </p:nvSpPr>
        <p:spPr bwMode="auto">
          <a:xfrm>
            <a:off x="301752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3739" name="TextBox 28"/>
          <p:cNvSpPr txBox="1">
            <a:spLocks noChangeArrowheads="1"/>
          </p:cNvSpPr>
          <p:nvPr/>
        </p:nvSpPr>
        <p:spPr bwMode="auto">
          <a:xfrm>
            <a:off x="56997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0" name="TextBox 29"/>
          <p:cNvSpPr txBox="1">
            <a:spLocks noChangeArrowheads="1"/>
          </p:cNvSpPr>
          <p:nvPr/>
        </p:nvSpPr>
        <p:spPr bwMode="auto">
          <a:xfrm>
            <a:off x="569976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741" name="TextBox 30"/>
          <p:cNvSpPr txBox="1">
            <a:spLocks noChangeArrowheads="1"/>
          </p:cNvSpPr>
          <p:nvPr/>
        </p:nvSpPr>
        <p:spPr bwMode="auto">
          <a:xfrm>
            <a:off x="301752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3742" name="TextBox 31"/>
          <p:cNvSpPr txBox="1">
            <a:spLocks noChangeArrowheads="1"/>
          </p:cNvSpPr>
          <p:nvPr/>
        </p:nvSpPr>
        <p:spPr bwMode="auto">
          <a:xfrm>
            <a:off x="435864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536448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745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746" name="TextBox 37"/>
          <p:cNvSpPr txBox="1">
            <a:spLocks noChangeArrowheads="1"/>
          </p:cNvSpPr>
          <p:nvPr/>
        </p:nvSpPr>
        <p:spPr bwMode="auto">
          <a:xfrm>
            <a:off x="553212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4140" y="2690392"/>
            <a:ext cx="335280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sequenced fragment (insert)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54140" y="2172232"/>
            <a:ext cx="234696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paired reads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21780" y="3813072"/>
            <a:ext cx="234696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mapped reads</a:t>
            </a:r>
            <a:endParaRPr lang="en-US" dirty="0"/>
          </a:p>
        </p:txBody>
      </p:sp>
      <p:sp>
        <p:nvSpPr>
          <p:cNvPr id="30" name="TextBox 31"/>
          <p:cNvSpPr txBox="1">
            <a:spLocks noChangeArrowheads="1"/>
          </p:cNvSpPr>
          <p:nvPr/>
        </p:nvSpPr>
        <p:spPr bwMode="auto">
          <a:xfrm>
            <a:off x="4358640" y="3294281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31" name="Group 47"/>
          <p:cNvGrpSpPr>
            <a:grpSpLocks/>
          </p:cNvGrpSpPr>
          <p:nvPr/>
        </p:nvGrpSpPr>
        <p:grpSpPr bwMode="auto">
          <a:xfrm>
            <a:off x="2931959" y="4922531"/>
            <a:ext cx="3270726" cy="530755"/>
            <a:chOff x="2666206" y="4788932"/>
            <a:chExt cx="3963194" cy="468868"/>
          </a:xfrm>
        </p:grpSpPr>
        <p:cxnSp>
          <p:nvCxnSpPr>
            <p:cNvPr id="32" name="Straight Connector 31"/>
            <p:cNvCxnSpPr/>
            <p:nvPr/>
          </p:nvCxnSpPr>
          <p:spPr>
            <a:xfrm rot="5400000">
              <a:off x="2432565" y="5022573"/>
              <a:ext cx="468868" cy="158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6394173" y="5022573"/>
              <a:ext cx="468868" cy="158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667793" y="5028929"/>
              <a:ext cx="3960021" cy="1589"/>
            </a:xfrm>
            <a:prstGeom prst="straightConnector1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8"/>
          <p:cNvSpPr txBox="1">
            <a:spLocks noChangeArrowheads="1"/>
          </p:cNvSpPr>
          <p:nvPr/>
        </p:nvSpPr>
        <p:spPr bwMode="auto">
          <a:xfrm>
            <a:off x="2430780" y="5613405"/>
            <a:ext cx="4526280" cy="65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Apparent insert size</a:t>
            </a:r>
            <a:r>
              <a:rPr lang="en-US" dirty="0" smtClean="0"/>
              <a:t> in </a:t>
            </a:r>
          </a:p>
          <a:p>
            <a:pPr algn="ctr"/>
            <a:r>
              <a:rPr lang="en-US" dirty="0" smtClean="0"/>
              <a:t>the normally expected range.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Deletion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732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73733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553212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4524539" y="3108960"/>
            <a:ext cx="1510506" cy="1282806"/>
            <a:chOff x="4113212" y="3212069"/>
            <a:chExt cx="1373188" cy="1132124"/>
          </a:xfrm>
        </p:grpSpPr>
        <p:cxnSp>
          <p:nvCxnSpPr>
            <p:cNvPr id="18" name="Straight Connector 17"/>
            <p:cNvCxnSpPr/>
            <p:nvPr/>
          </p:nvCxnSpPr>
          <p:spPr>
            <a:xfrm rot="5400000">
              <a:off x="4043346" y="3283522"/>
              <a:ext cx="1429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619396" y="3848790"/>
              <a:ext cx="989219" cy="1587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13212" y="3354974"/>
              <a:ext cx="1373188" cy="98921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736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737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3738" name="TextBox 27"/>
          <p:cNvSpPr txBox="1">
            <a:spLocks noChangeArrowheads="1"/>
          </p:cNvSpPr>
          <p:nvPr/>
        </p:nvSpPr>
        <p:spPr bwMode="auto">
          <a:xfrm>
            <a:off x="33528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39" name="TextBox 28"/>
          <p:cNvSpPr txBox="1">
            <a:spLocks noChangeArrowheads="1"/>
          </p:cNvSpPr>
          <p:nvPr/>
        </p:nvSpPr>
        <p:spPr bwMode="auto">
          <a:xfrm>
            <a:off x="56997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0" name="TextBox 29"/>
          <p:cNvSpPr txBox="1">
            <a:spLocks noChangeArrowheads="1"/>
          </p:cNvSpPr>
          <p:nvPr/>
        </p:nvSpPr>
        <p:spPr bwMode="auto">
          <a:xfrm>
            <a:off x="662178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1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42" name="TextBox 31"/>
          <p:cNvSpPr txBox="1">
            <a:spLocks noChangeArrowheads="1"/>
          </p:cNvSpPr>
          <p:nvPr/>
        </p:nvSpPr>
        <p:spPr bwMode="auto">
          <a:xfrm>
            <a:off x="486156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64541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745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746" name="TextBox 37"/>
          <p:cNvSpPr txBox="1">
            <a:spLocks noChangeArrowheads="1"/>
          </p:cNvSpPr>
          <p:nvPr/>
        </p:nvSpPr>
        <p:spPr bwMode="auto">
          <a:xfrm>
            <a:off x="66217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4140" y="2690392"/>
            <a:ext cx="335280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sequenced fragment (insert)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54140" y="2172232"/>
            <a:ext cx="234696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paired reads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459980" y="3813072"/>
            <a:ext cx="234696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mapped reads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Deletion</a:t>
            </a:r>
          </a:p>
        </p:txBody>
      </p:sp>
      <p:grpSp>
        <p:nvGrpSpPr>
          <p:cNvPr id="74755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756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74757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74758" name="Group 45"/>
          <p:cNvGrpSpPr>
            <a:grpSpLocks/>
          </p:cNvGrpSpPr>
          <p:nvPr/>
        </p:nvGrpSpPr>
        <p:grpSpPr bwMode="auto">
          <a:xfrm>
            <a:off x="2095500" y="3281680"/>
            <a:ext cx="553212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759" name="Group 46"/>
          <p:cNvGrpSpPr>
            <a:grpSpLocks/>
          </p:cNvGrpSpPr>
          <p:nvPr/>
        </p:nvGrpSpPr>
        <p:grpSpPr bwMode="auto">
          <a:xfrm>
            <a:off x="4524539" y="3108960"/>
            <a:ext cx="1510506" cy="1282806"/>
            <a:chOff x="4113212" y="3212069"/>
            <a:chExt cx="1373188" cy="1132124"/>
          </a:xfrm>
        </p:grpSpPr>
        <p:cxnSp>
          <p:nvCxnSpPr>
            <p:cNvPr id="18" name="Straight Connector 17"/>
            <p:cNvCxnSpPr/>
            <p:nvPr/>
          </p:nvCxnSpPr>
          <p:spPr>
            <a:xfrm rot="5400000">
              <a:off x="4043346" y="3283522"/>
              <a:ext cx="1429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619396" y="3848790"/>
              <a:ext cx="989219" cy="1587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13212" y="3354974"/>
              <a:ext cx="1373188" cy="98921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760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4761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4762" name="TextBox 27"/>
          <p:cNvSpPr txBox="1">
            <a:spLocks noChangeArrowheads="1"/>
          </p:cNvSpPr>
          <p:nvPr/>
        </p:nvSpPr>
        <p:spPr bwMode="auto">
          <a:xfrm>
            <a:off x="33528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4763" name="TextBox 28"/>
          <p:cNvSpPr txBox="1">
            <a:spLocks noChangeArrowheads="1"/>
          </p:cNvSpPr>
          <p:nvPr/>
        </p:nvSpPr>
        <p:spPr bwMode="auto">
          <a:xfrm>
            <a:off x="56997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4764" name="TextBox 29"/>
          <p:cNvSpPr txBox="1">
            <a:spLocks noChangeArrowheads="1"/>
          </p:cNvSpPr>
          <p:nvPr/>
        </p:nvSpPr>
        <p:spPr bwMode="auto">
          <a:xfrm>
            <a:off x="662178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4765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4766" name="TextBox 31"/>
          <p:cNvSpPr txBox="1">
            <a:spLocks noChangeArrowheads="1"/>
          </p:cNvSpPr>
          <p:nvPr/>
        </p:nvSpPr>
        <p:spPr bwMode="auto">
          <a:xfrm>
            <a:off x="486156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64541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769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4770" name="TextBox 37"/>
          <p:cNvSpPr txBox="1">
            <a:spLocks noChangeArrowheads="1"/>
          </p:cNvSpPr>
          <p:nvPr/>
        </p:nvSpPr>
        <p:spPr bwMode="auto">
          <a:xfrm>
            <a:off x="66217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4771" name="TextBox 38"/>
          <p:cNvSpPr txBox="1">
            <a:spLocks noChangeArrowheads="1"/>
          </p:cNvSpPr>
          <p:nvPr/>
        </p:nvSpPr>
        <p:spPr bwMode="auto">
          <a:xfrm>
            <a:off x="2849880" y="5613405"/>
            <a:ext cx="4526280" cy="65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Apparent insert size </a:t>
            </a:r>
            <a:r>
              <a:rPr lang="en-US" dirty="0">
                <a:solidFill>
                  <a:srgbClr val="FF0000"/>
                </a:solidFill>
              </a:rPr>
              <a:t>longer</a:t>
            </a:r>
            <a:r>
              <a:rPr lang="en-US" dirty="0"/>
              <a:t> than expected indicating deletion of B.</a:t>
            </a:r>
          </a:p>
        </p:txBody>
      </p:sp>
      <p:grpSp>
        <p:nvGrpSpPr>
          <p:cNvPr id="74772" name="Group 47"/>
          <p:cNvGrpSpPr>
            <a:grpSpLocks/>
          </p:cNvGrpSpPr>
          <p:nvPr/>
        </p:nvGrpSpPr>
        <p:grpSpPr bwMode="auto">
          <a:xfrm>
            <a:off x="2931959" y="4922531"/>
            <a:ext cx="4360386" cy="530755"/>
            <a:chOff x="2666206" y="4788932"/>
            <a:chExt cx="3963194" cy="468868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432565" y="5022573"/>
              <a:ext cx="468868" cy="158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6394173" y="5022573"/>
              <a:ext cx="468868" cy="158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667793" y="5028929"/>
              <a:ext cx="3960021" cy="1589"/>
            </a:xfrm>
            <a:prstGeom prst="straightConnector1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Insertion</a:t>
            </a:r>
          </a:p>
        </p:txBody>
      </p:sp>
      <p:grpSp>
        <p:nvGrpSpPr>
          <p:cNvPr id="75779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780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75781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75782" name="Group 45"/>
          <p:cNvGrpSpPr>
            <a:grpSpLocks/>
          </p:cNvGrpSpPr>
          <p:nvPr/>
        </p:nvGrpSpPr>
        <p:grpSpPr bwMode="auto">
          <a:xfrm>
            <a:off x="2095500" y="3281680"/>
            <a:ext cx="553212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16200000" flipV="1">
            <a:off x="4027974" y="4496118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3541326" y="3847548"/>
            <a:ext cx="1133475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4086182" y="3304488"/>
            <a:ext cx="1131675" cy="1089660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786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5787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5788" name="TextBox 27"/>
          <p:cNvSpPr txBox="1">
            <a:spLocks noChangeArrowheads="1"/>
          </p:cNvSpPr>
          <p:nvPr/>
        </p:nvSpPr>
        <p:spPr bwMode="auto">
          <a:xfrm>
            <a:off x="31851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5789" name="TextBox 28"/>
          <p:cNvSpPr txBox="1">
            <a:spLocks noChangeArrowheads="1"/>
          </p:cNvSpPr>
          <p:nvPr/>
        </p:nvSpPr>
        <p:spPr bwMode="auto">
          <a:xfrm>
            <a:off x="536448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5790" name="TextBox 29"/>
          <p:cNvSpPr txBox="1">
            <a:spLocks noChangeArrowheads="1"/>
          </p:cNvSpPr>
          <p:nvPr/>
        </p:nvSpPr>
        <p:spPr bwMode="auto">
          <a:xfrm>
            <a:off x="469392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5791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5792" name="TextBox 31"/>
          <p:cNvSpPr txBox="1">
            <a:spLocks noChangeArrowheads="1"/>
          </p:cNvSpPr>
          <p:nvPr/>
        </p:nvSpPr>
        <p:spPr bwMode="auto">
          <a:xfrm>
            <a:off x="410718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46101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795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5796" name="TextBox 37"/>
          <p:cNvSpPr txBox="1">
            <a:spLocks noChangeArrowheads="1"/>
          </p:cNvSpPr>
          <p:nvPr/>
        </p:nvSpPr>
        <p:spPr bwMode="auto">
          <a:xfrm>
            <a:off x="50292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Insertion</a:t>
            </a:r>
          </a:p>
        </p:txBody>
      </p:sp>
      <p:grpSp>
        <p:nvGrpSpPr>
          <p:cNvPr id="76803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804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76805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76806" name="Group 45"/>
          <p:cNvGrpSpPr>
            <a:grpSpLocks/>
          </p:cNvGrpSpPr>
          <p:nvPr/>
        </p:nvGrpSpPr>
        <p:grpSpPr bwMode="auto">
          <a:xfrm>
            <a:off x="2095500" y="3281680"/>
            <a:ext cx="553212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16200000" flipV="1">
            <a:off x="4027974" y="4496118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3541326" y="3847548"/>
            <a:ext cx="1133475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4086182" y="3304488"/>
            <a:ext cx="1131675" cy="1089660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810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11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6812" name="TextBox 27"/>
          <p:cNvSpPr txBox="1">
            <a:spLocks noChangeArrowheads="1"/>
          </p:cNvSpPr>
          <p:nvPr/>
        </p:nvSpPr>
        <p:spPr bwMode="auto">
          <a:xfrm>
            <a:off x="31851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6813" name="TextBox 28"/>
          <p:cNvSpPr txBox="1">
            <a:spLocks noChangeArrowheads="1"/>
          </p:cNvSpPr>
          <p:nvPr/>
        </p:nvSpPr>
        <p:spPr bwMode="auto">
          <a:xfrm>
            <a:off x="536448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6814" name="TextBox 29"/>
          <p:cNvSpPr txBox="1">
            <a:spLocks noChangeArrowheads="1"/>
          </p:cNvSpPr>
          <p:nvPr/>
        </p:nvSpPr>
        <p:spPr bwMode="auto">
          <a:xfrm>
            <a:off x="469392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6815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6816" name="TextBox 31"/>
          <p:cNvSpPr txBox="1">
            <a:spLocks noChangeArrowheads="1"/>
          </p:cNvSpPr>
          <p:nvPr/>
        </p:nvSpPr>
        <p:spPr bwMode="auto">
          <a:xfrm>
            <a:off x="410718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46101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819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20" name="TextBox 37"/>
          <p:cNvSpPr txBox="1">
            <a:spLocks noChangeArrowheads="1"/>
          </p:cNvSpPr>
          <p:nvPr/>
        </p:nvSpPr>
        <p:spPr bwMode="auto">
          <a:xfrm>
            <a:off x="50292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grpSp>
        <p:nvGrpSpPr>
          <p:cNvPr id="76821" name="Group 47"/>
          <p:cNvGrpSpPr>
            <a:grpSpLocks/>
          </p:cNvGrpSpPr>
          <p:nvPr/>
        </p:nvGrpSpPr>
        <p:grpSpPr bwMode="auto">
          <a:xfrm>
            <a:off x="2931959" y="4922531"/>
            <a:ext cx="2516346" cy="530755"/>
            <a:chOff x="2666206" y="4788932"/>
            <a:chExt cx="3963194" cy="468868"/>
          </a:xfrm>
        </p:grpSpPr>
        <p:cxnSp>
          <p:nvCxnSpPr>
            <p:cNvPr id="60" name="Straight Connector 59"/>
            <p:cNvCxnSpPr/>
            <p:nvPr/>
          </p:nvCxnSpPr>
          <p:spPr>
            <a:xfrm rot="5400000">
              <a:off x="2433147" y="5021991"/>
              <a:ext cx="468868" cy="274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6393591" y="5021991"/>
              <a:ext cx="468868" cy="274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668955" y="5028929"/>
              <a:ext cx="3957695" cy="1589"/>
            </a:xfrm>
            <a:prstGeom prst="straightConnector1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822" name="TextBox 62"/>
          <p:cNvSpPr txBox="1">
            <a:spLocks noChangeArrowheads="1"/>
          </p:cNvSpPr>
          <p:nvPr/>
        </p:nvSpPr>
        <p:spPr bwMode="auto">
          <a:xfrm>
            <a:off x="2682240" y="5613410"/>
            <a:ext cx="3017520" cy="93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Apparent insert size </a:t>
            </a:r>
            <a:r>
              <a:rPr lang="en-US">
                <a:solidFill>
                  <a:srgbClr val="FF0000"/>
                </a:solidFill>
              </a:rPr>
              <a:t>shorter</a:t>
            </a:r>
            <a:r>
              <a:rPr lang="en-US"/>
              <a:t> than expected indicating insertion of 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ea typeface="ＭＳ Ｐゴシック" pitchFamily="-106" charset="-128"/>
                <a:cs typeface="ＭＳ Ｐゴシック" pitchFamily="-106" charset="-128"/>
              </a:rPr>
              <a:t>Distribution to determine unusually long or short apparent insert length</a:t>
            </a:r>
          </a:p>
        </p:txBody>
      </p:sp>
      <p:pic>
        <p:nvPicPr>
          <p:cNvPr id="77827" name="Content Placeholder 3" descr="offset_for_pair_end_reads_mapped_as_expect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111" r="-6111"/>
          <a:stretch>
            <a:fillRect/>
          </a:stretch>
        </p:blipFill>
        <p:spPr/>
      </p:pic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2514600" y="3799848"/>
            <a:ext cx="134112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</a:t>
            </a:r>
          </a:p>
        </p:txBody>
      </p:sp>
      <p:sp>
        <p:nvSpPr>
          <p:cNvPr id="77829" name="TextBox 5"/>
          <p:cNvSpPr txBox="1">
            <a:spLocks noChangeArrowheads="1"/>
          </p:cNvSpPr>
          <p:nvPr/>
        </p:nvSpPr>
        <p:spPr bwMode="auto">
          <a:xfrm>
            <a:off x="7459980" y="3812443"/>
            <a:ext cx="134112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Singletons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A singleton is a read which maps, but </a:t>
            </a:r>
            <a:r>
              <a:rPr lang="en-US" sz="2700" dirty="0" smtClean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whose pair does not map</a:t>
            </a: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.</a:t>
            </a:r>
          </a:p>
          <a:p>
            <a:pPr eaLnBrk="1" hangingPunct="1">
              <a:buFont typeface="Arial" pitchFamily="-106" charset="0"/>
              <a:buNone/>
            </a:pPr>
            <a:endParaRPr lang="en-US" sz="2700" dirty="0" smtClean="0"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Possible causes: </a:t>
            </a:r>
          </a:p>
          <a:p>
            <a:pPr eaLnBrk="1" hangingPunct="1"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1. Split read </a:t>
            </a:r>
          </a:p>
          <a:p>
            <a:pPr eaLnBrk="1" hangingPunct="1">
              <a:buFont typeface="Arial" pitchFamily="-106" charset="0"/>
              <a:buNone/>
            </a:pPr>
            <a:r>
              <a:rPr lang="en-US" sz="2700" dirty="0" smtClean="0">
                <a:ea typeface="ＭＳ Ｐゴシック" pitchFamily="-106" charset="-128"/>
                <a:cs typeface="ＭＳ Ｐゴシック" pitchFamily="-106" charset="-128"/>
              </a:rPr>
              <a:t>2. Novel insertion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Singleton – Split Read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164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92165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65379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5786447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435637" y="3700913"/>
            <a:ext cx="86180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5659" y="3270896"/>
            <a:ext cx="1510506" cy="876195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170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2171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2172" name="TextBox 27"/>
          <p:cNvSpPr txBox="1">
            <a:spLocks noChangeArrowheads="1"/>
          </p:cNvSpPr>
          <p:nvPr/>
        </p:nvSpPr>
        <p:spPr bwMode="auto">
          <a:xfrm>
            <a:off x="33528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92173" name="TextBox 28"/>
          <p:cNvSpPr txBox="1">
            <a:spLocks noChangeArrowheads="1"/>
          </p:cNvSpPr>
          <p:nvPr/>
        </p:nvSpPr>
        <p:spPr bwMode="auto">
          <a:xfrm>
            <a:off x="69570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92174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92175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92176" name="TextBox 31"/>
          <p:cNvSpPr txBox="1">
            <a:spLocks noChangeArrowheads="1"/>
          </p:cNvSpPr>
          <p:nvPr/>
        </p:nvSpPr>
        <p:spPr bwMode="auto">
          <a:xfrm>
            <a:off x="620268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5448300" y="4145280"/>
            <a:ext cx="4191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179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2180" name="TextBox 37"/>
          <p:cNvSpPr txBox="1">
            <a:spLocks noChangeArrowheads="1"/>
          </p:cNvSpPr>
          <p:nvPr/>
        </p:nvSpPr>
        <p:spPr bwMode="auto">
          <a:xfrm>
            <a:off x="53644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/>
        </p:nvCxnSpPr>
        <p:spPr>
          <a:xfrm rot="10800000">
            <a:off x="7376160" y="4145280"/>
            <a:ext cx="335280" cy="1800"/>
          </a:xfrm>
          <a:prstGeom prst="line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7240323" y="4268523"/>
            <a:ext cx="271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5731563" y="4268523"/>
            <a:ext cx="271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184" name="TextBox 46"/>
          <p:cNvSpPr txBox="1">
            <a:spLocks noChangeArrowheads="1"/>
          </p:cNvSpPr>
          <p:nvPr/>
        </p:nvSpPr>
        <p:spPr bwMode="auto">
          <a:xfrm>
            <a:off x="720852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32120" y="5181602"/>
            <a:ext cx="3604260" cy="1487764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Parts of read 2 map to two locations.  It is </a:t>
            </a:r>
            <a:r>
              <a:rPr lang="en-US" dirty="0" smtClean="0">
                <a:solidFill>
                  <a:srgbClr val="FF0000"/>
                </a:solidFill>
              </a:rPr>
              <a:t>split in the reference</a:t>
            </a:r>
            <a:r>
              <a:rPr lang="en-US" dirty="0" smtClean="0"/>
              <a:t>.  Some mapping programs cannot detect the split mapping.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Singleton – Split Read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84988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164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92165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65379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5786447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435637" y="3700913"/>
            <a:ext cx="86180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5659" y="3270896"/>
            <a:ext cx="1510506" cy="876195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170" name="TextBox 24"/>
          <p:cNvSpPr txBox="1">
            <a:spLocks noChangeArrowheads="1"/>
          </p:cNvSpPr>
          <p:nvPr/>
        </p:nvSpPr>
        <p:spPr bwMode="auto">
          <a:xfrm>
            <a:off x="284988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2171" name="TextBox 25"/>
          <p:cNvSpPr txBox="1">
            <a:spLocks noChangeArrowheads="1"/>
          </p:cNvSpPr>
          <p:nvPr/>
        </p:nvSpPr>
        <p:spPr bwMode="auto">
          <a:xfrm>
            <a:off x="553212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2172" name="TextBox 27"/>
          <p:cNvSpPr txBox="1">
            <a:spLocks noChangeArrowheads="1"/>
          </p:cNvSpPr>
          <p:nvPr/>
        </p:nvSpPr>
        <p:spPr bwMode="auto">
          <a:xfrm>
            <a:off x="33528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92173" name="TextBox 28"/>
          <p:cNvSpPr txBox="1">
            <a:spLocks noChangeArrowheads="1"/>
          </p:cNvSpPr>
          <p:nvPr/>
        </p:nvSpPr>
        <p:spPr bwMode="auto">
          <a:xfrm>
            <a:off x="695706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92174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92175" name="TextBox 30"/>
          <p:cNvSpPr txBox="1">
            <a:spLocks noChangeArrowheads="1"/>
          </p:cNvSpPr>
          <p:nvPr/>
        </p:nvSpPr>
        <p:spPr bwMode="auto">
          <a:xfrm>
            <a:off x="33528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92176" name="TextBox 31"/>
          <p:cNvSpPr txBox="1">
            <a:spLocks noChangeArrowheads="1"/>
          </p:cNvSpPr>
          <p:nvPr/>
        </p:nvSpPr>
        <p:spPr bwMode="auto">
          <a:xfrm>
            <a:off x="620268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9337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179" name="TextBox 36"/>
          <p:cNvSpPr txBox="1">
            <a:spLocks noChangeArrowheads="1"/>
          </p:cNvSpPr>
          <p:nvPr/>
        </p:nvSpPr>
        <p:spPr bwMode="auto">
          <a:xfrm>
            <a:off x="29337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 flipH="1">
            <a:off x="7240323" y="4268523"/>
            <a:ext cx="271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5731563" y="4268523"/>
            <a:ext cx="271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32120" y="5181602"/>
            <a:ext cx="3604260" cy="1487764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Parts of read 2 map to two locations.  It is </a:t>
            </a:r>
            <a:r>
              <a:rPr lang="en-US" dirty="0" smtClean="0">
                <a:solidFill>
                  <a:srgbClr val="FF0000"/>
                </a:solidFill>
              </a:rPr>
              <a:t>split in the reference</a:t>
            </a:r>
            <a:r>
              <a:rPr lang="en-US" dirty="0" smtClean="0"/>
              <a:t>.  Some mapping programs cannot detect the split mapping.</a:t>
            </a:r>
            <a:endParaRPr lang="en-US" dirty="0"/>
          </a:p>
        </p:txBody>
      </p:sp>
      <p:sp>
        <p:nvSpPr>
          <p:cNvPr id="32" name="Connector 31"/>
          <p:cNvSpPr/>
          <p:nvPr/>
        </p:nvSpPr>
        <p:spPr>
          <a:xfrm>
            <a:off x="2682249" y="3540760"/>
            <a:ext cx="1257301" cy="112268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rot="5400000" flipH="1" flipV="1">
            <a:off x="2503170" y="4842510"/>
            <a:ext cx="77724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76400" y="5527046"/>
            <a:ext cx="2095500" cy="656780"/>
          </a:xfrm>
          <a:prstGeom prst="rect">
            <a:avLst/>
          </a:prstGeom>
          <a:noFill/>
        </p:spPr>
        <p:txBody>
          <a:bodyPr wrap="square" lIns="101787" tIns="50894" rIns="101787" bIns="50894" rtlCol="0">
            <a:spAutoFit/>
          </a:bodyPr>
          <a:lstStyle/>
          <a:p>
            <a:r>
              <a:rPr lang="en-US" dirty="0" smtClean="0"/>
              <a:t>Only one read mapped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90891"/>
            <a:ext cx="9052560" cy="5129425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The </a:t>
            </a:r>
            <a:r>
              <a:rPr lang="en-US" sz="3200" b="1" i="1" dirty="0" smtClean="0"/>
              <a:t>Human Genome Project</a:t>
            </a:r>
            <a:r>
              <a:rPr lang="en-US" sz="3200" b="1" dirty="0" smtClean="0"/>
              <a:t> </a:t>
            </a:r>
            <a:r>
              <a:rPr lang="en-US" sz="3200" dirty="0" smtClean="0"/>
              <a:t>took 10 years and cost roughly </a:t>
            </a:r>
            <a:r>
              <a:rPr lang="en-US" sz="3200" dirty="0" smtClean="0">
                <a:solidFill>
                  <a:srgbClr val="CF1C49"/>
                </a:solidFill>
              </a:rPr>
              <a:t>$3,000,000,000</a:t>
            </a:r>
            <a:r>
              <a:rPr lang="en-US" sz="3200" dirty="0" smtClean="0"/>
              <a:t> by </a:t>
            </a:r>
            <a:r>
              <a:rPr lang="en-US" sz="3200" dirty="0" smtClean="0">
                <a:solidFill>
                  <a:srgbClr val="CF1C49"/>
                </a:solidFill>
              </a:rPr>
              <a:t>2001</a:t>
            </a:r>
            <a:r>
              <a:rPr lang="en-US" sz="3200" dirty="0" smtClean="0"/>
              <a:t>. (€ 2,660,871,930 at today’s conversion rate)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3200" dirty="0" smtClean="0"/>
              <a:t>But, we had </a:t>
            </a:r>
            <a:r>
              <a:rPr lang="en-US" sz="3200" b="1" dirty="0" smtClean="0"/>
              <a:t>only one, maybe two, versions </a:t>
            </a:r>
            <a:r>
              <a:rPr lang="en-US" sz="3200" dirty="0" smtClean="0"/>
              <a:t>of the human genome, therefore, little data for a comprehensive, systematic study of </a:t>
            </a:r>
            <a:r>
              <a:rPr lang="en-US" sz="3200" b="1" dirty="0" smtClean="0"/>
              <a:t>human genetic diversity</a:t>
            </a:r>
            <a:r>
              <a:rPr lang="en-US" sz="3200" dirty="0" smtClean="0"/>
              <a:t>.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7987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28" y="0"/>
            <a:ext cx="9218453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TextBox 6"/>
          <p:cNvSpPr txBox="1">
            <a:spLocks noChangeArrowheads="1"/>
          </p:cNvSpPr>
          <p:nvPr/>
        </p:nvSpPr>
        <p:spPr bwMode="auto">
          <a:xfrm>
            <a:off x="335280" y="5095242"/>
            <a:ext cx="1760220" cy="94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Bentley, et al, </a:t>
            </a:r>
          </a:p>
          <a:p>
            <a:r>
              <a:rPr lang="en-US" sz="1100" i="1" dirty="0"/>
              <a:t>Nature</a:t>
            </a:r>
            <a:r>
              <a:rPr lang="en-US" sz="1100" dirty="0"/>
              <a:t> </a:t>
            </a:r>
            <a:r>
              <a:rPr lang="en-US" sz="1100" b="1" dirty="0"/>
              <a:t>456</a:t>
            </a:r>
            <a:r>
              <a:rPr lang="en-US" sz="1100" dirty="0"/>
              <a:t>, 53-59 (6 November 2008) </a:t>
            </a:r>
          </a:p>
          <a:p>
            <a:r>
              <a:rPr lang="en-US" sz="1100" dirty="0"/>
              <a:t>doi:10.1038/nature07517;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" y="3381284"/>
            <a:ext cx="310134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b="1" dirty="0" smtClean="0"/>
              <a:t>Homozygous deletion</a:t>
            </a:r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621780" y="4577080"/>
            <a:ext cx="922020" cy="259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6705600" y="2590800"/>
            <a:ext cx="1173480" cy="518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7077019" y="6783769"/>
            <a:ext cx="598301" cy="502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43809" y="4449095"/>
            <a:ext cx="1270570" cy="656780"/>
          </a:xfrm>
          <a:prstGeom prst="rect">
            <a:avLst/>
          </a:prstGeom>
          <a:noFill/>
        </p:spPr>
        <p:txBody>
          <a:bodyPr wrap="none" lIns="101787" tIns="50894" rIns="101787" bIns="50894" rtlCol="0">
            <a:spAutoFit/>
          </a:bodyPr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</a:rPr>
              <a:t>Orange</a:t>
            </a:r>
            <a:r>
              <a:rPr lang="en-US" dirty="0" smtClean="0"/>
              <a:t> is </a:t>
            </a:r>
          </a:p>
          <a:p>
            <a:r>
              <a:rPr lang="en-US" dirty="0" smtClean="0"/>
              <a:t>long insert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62903" y="2763526"/>
            <a:ext cx="1129568" cy="656780"/>
          </a:xfrm>
          <a:prstGeom prst="rect">
            <a:avLst/>
          </a:prstGeom>
          <a:noFill/>
        </p:spPr>
        <p:txBody>
          <a:bodyPr wrap="none" lIns="101787" tIns="50894" rIns="101787" bIns="50894" rtlCol="0">
            <a:spAutoFit/>
          </a:bodyPr>
          <a:lstStyle/>
          <a:p>
            <a:r>
              <a:rPr lang="en-US" dirty="0" smtClean="0">
                <a:ln>
                  <a:solidFill>
                    <a:srgbClr val="FF66FF"/>
                  </a:solidFill>
                </a:ln>
              </a:rPr>
              <a:t>Purple</a:t>
            </a:r>
            <a:r>
              <a:rPr lang="en-US" dirty="0" smtClean="0"/>
              <a:t> is</a:t>
            </a:r>
          </a:p>
          <a:p>
            <a:r>
              <a:rPr lang="en-US" dirty="0" smtClean="0"/>
              <a:t>singleton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11445" y="6304286"/>
            <a:ext cx="1539724" cy="656780"/>
          </a:xfrm>
          <a:prstGeom prst="rect">
            <a:avLst/>
          </a:prstGeom>
          <a:noFill/>
        </p:spPr>
        <p:txBody>
          <a:bodyPr wrap="none" lIns="101787" tIns="50894" rIns="101787" bIns="50894" rtlCol="0">
            <a:spAutoFit/>
          </a:bodyPr>
          <a:lstStyle/>
          <a:p>
            <a:r>
              <a:rPr lang="en-US" dirty="0" smtClean="0">
                <a:ln>
                  <a:solidFill>
                    <a:srgbClr val="008000"/>
                  </a:solidFill>
                </a:ln>
              </a:rPr>
              <a:t>Green</a:t>
            </a:r>
            <a:r>
              <a:rPr lang="en-US" dirty="0" smtClean="0"/>
              <a:t> is </a:t>
            </a:r>
          </a:p>
          <a:p>
            <a:r>
              <a:rPr lang="en-US" dirty="0" smtClean="0"/>
              <a:t>normal insert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8192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58" y="67733"/>
            <a:ext cx="9531033" cy="762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5" name="TextBox 4"/>
          <p:cNvSpPr txBox="1">
            <a:spLocks noChangeArrowheads="1"/>
          </p:cNvSpPr>
          <p:nvPr/>
        </p:nvSpPr>
        <p:spPr bwMode="auto">
          <a:xfrm>
            <a:off x="167640" y="2331721"/>
            <a:ext cx="1760220" cy="94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Bentley, et al, </a:t>
            </a:r>
          </a:p>
          <a:p>
            <a:r>
              <a:rPr lang="en-US" sz="1100" i="1" dirty="0"/>
              <a:t>Nature</a:t>
            </a:r>
            <a:r>
              <a:rPr lang="en-US" sz="1100" dirty="0"/>
              <a:t> </a:t>
            </a:r>
            <a:r>
              <a:rPr lang="en-US" sz="1100" b="1" dirty="0"/>
              <a:t>456</a:t>
            </a:r>
            <a:r>
              <a:rPr lang="en-US" sz="1100" dirty="0"/>
              <a:t>, 53-59 (6 November 2008) </a:t>
            </a:r>
          </a:p>
          <a:p>
            <a:r>
              <a:rPr lang="en-US" sz="1100" dirty="0"/>
              <a:t>doi:10.1038/nature07517;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100" y="5367564"/>
            <a:ext cx="3268980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b="1" dirty="0" smtClean="0"/>
              <a:t>Heterozygous deletion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52800" y="4836170"/>
            <a:ext cx="1089660" cy="777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52800" y="5613400"/>
            <a:ext cx="2011680" cy="949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004" y="4420819"/>
            <a:ext cx="641867" cy="379781"/>
          </a:xfrm>
          <a:prstGeom prst="rect">
            <a:avLst/>
          </a:prstGeom>
          <a:noFill/>
        </p:spPr>
        <p:txBody>
          <a:bodyPr wrap="none" lIns="101787" tIns="50894" rIns="101787" bIns="50894" rtlCol="0">
            <a:spAutoFit/>
          </a:bodyPr>
          <a:lstStyle/>
          <a:p>
            <a:r>
              <a:rPr lang="en-US" dirty="0" smtClean="0"/>
              <a:t>Gap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6563366"/>
            <a:ext cx="1341120" cy="379781"/>
          </a:xfrm>
          <a:prstGeom prst="rect">
            <a:avLst/>
          </a:prstGeom>
          <a:noFill/>
        </p:spPr>
        <p:txBody>
          <a:bodyPr wrap="square" lIns="101787" tIns="50894" rIns="101787" bIns="50894" rtlCol="0">
            <a:spAutoFit/>
          </a:bodyPr>
          <a:lstStyle/>
          <a:p>
            <a:r>
              <a:rPr lang="en-US" dirty="0" smtClean="0"/>
              <a:t>No gap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02920" y="4404360"/>
            <a:ext cx="8549640" cy="1850675"/>
            <a:chOff x="457200" y="2971800"/>
            <a:chExt cx="7772400" cy="1632949"/>
          </a:xfrm>
        </p:grpSpPr>
        <p:sp>
          <p:nvSpPr>
            <p:cNvPr id="83973" name="TextBox 14"/>
            <p:cNvSpPr txBox="1">
              <a:spLocks noChangeArrowheads="1"/>
            </p:cNvSpPr>
            <p:nvPr/>
          </p:nvSpPr>
          <p:spPr bwMode="auto">
            <a:xfrm>
              <a:off x="457200" y="3657600"/>
              <a:ext cx="1295400" cy="32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Reference</a:t>
              </a:r>
            </a:p>
          </p:txBody>
        </p:sp>
        <p:sp>
          <p:nvSpPr>
            <p:cNvPr id="83981" name="TextBox 29"/>
            <p:cNvSpPr txBox="1">
              <a:spLocks noChangeArrowheads="1"/>
            </p:cNvSpPr>
            <p:nvPr/>
          </p:nvSpPr>
          <p:spPr bwMode="auto">
            <a:xfrm>
              <a:off x="7239000" y="3886200"/>
              <a:ext cx="685800" cy="32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H</a:t>
              </a:r>
            </a:p>
          </p:txBody>
        </p:sp>
        <p:sp>
          <p:nvSpPr>
            <p:cNvPr id="83982" name="TextBox 30"/>
            <p:cNvSpPr txBox="1">
              <a:spLocks noChangeArrowheads="1"/>
            </p:cNvSpPr>
            <p:nvPr/>
          </p:nvSpPr>
          <p:spPr bwMode="auto">
            <a:xfrm>
              <a:off x="2286000" y="3886200"/>
              <a:ext cx="685800" cy="32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86000" y="4278868"/>
              <a:ext cx="867609" cy="325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prime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86600" y="4267200"/>
              <a:ext cx="867609" cy="325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prime</a:t>
              </a:r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316570" y="4495800"/>
              <a:ext cx="3617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316570" y="3200400"/>
              <a:ext cx="3617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086600" y="2971800"/>
              <a:ext cx="954370" cy="32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 prime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6000" y="2971800"/>
              <a:ext cx="867609" cy="325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prime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352799" y="3722132"/>
              <a:ext cx="3505202" cy="489949"/>
              <a:chOff x="3352799" y="3722132"/>
              <a:chExt cx="3505202" cy="489949"/>
            </a:xfrm>
          </p:grpSpPr>
          <p:sp>
            <p:nvSpPr>
              <p:cNvPr id="83983" name="TextBox 31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3200400" cy="325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B     C     D     E     F     G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>
                <a:off x="6786563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3281362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352799" y="37221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352800" y="38745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 flipV="1">
              <a:off x="6858000" y="3710464"/>
              <a:ext cx="1371600" cy="1166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905000" y="3722132"/>
              <a:ext cx="1447800" cy="1166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905000" y="3874532"/>
              <a:ext cx="1447800" cy="1166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6858000" y="3862864"/>
              <a:ext cx="1371600" cy="1166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2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41"/>
          <p:cNvGrpSpPr/>
          <p:nvPr/>
        </p:nvGrpSpPr>
        <p:grpSpPr>
          <a:xfrm>
            <a:off x="3688079" y="3022636"/>
            <a:ext cx="3855722" cy="555276"/>
            <a:chOff x="3352799" y="3722132"/>
            <a:chExt cx="3505202" cy="489949"/>
          </a:xfrm>
        </p:grpSpPr>
        <p:sp>
          <p:nvSpPr>
            <p:cNvPr id="83983" name="TextBox 31"/>
            <p:cNvSpPr txBox="1">
              <a:spLocks noChangeArrowheads="1"/>
            </p:cNvSpPr>
            <p:nvPr/>
          </p:nvSpPr>
          <p:spPr bwMode="auto">
            <a:xfrm>
              <a:off x="3505200" y="3886200"/>
              <a:ext cx="3200400" cy="32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B     C     D     E     F     G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6786563" y="3814762"/>
              <a:ext cx="1428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3281362" y="3814762"/>
              <a:ext cx="1428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352799" y="3722132"/>
              <a:ext cx="3505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52800" y="3874532"/>
              <a:ext cx="3505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514600" y="4404404"/>
            <a:ext cx="6330467" cy="369332"/>
            <a:chOff x="2286000" y="2971800"/>
            <a:chExt cx="5754970" cy="325881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3316570" y="3200400"/>
              <a:ext cx="3617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086600" y="2971800"/>
              <a:ext cx="954370" cy="32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 prime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6000" y="2971800"/>
              <a:ext cx="867609" cy="325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prime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3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48227" y="466344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5260" y="4404368"/>
            <a:ext cx="1049807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14605" y="440436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688079" y="2763531"/>
            <a:ext cx="3855722" cy="946359"/>
            <a:chOff x="3352799" y="2438400"/>
            <a:chExt cx="3505202" cy="835023"/>
          </a:xfrm>
        </p:grpSpPr>
        <p:grpSp>
          <p:nvGrpSpPr>
            <p:cNvPr id="2" name="Group 41"/>
            <p:cNvGrpSpPr/>
            <p:nvPr/>
          </p:nvGrpSpPr>
          <p:grpSpPr>
            <a:xfrm>
              <a:off x="3352799" y="2667000"/>
              <a:ext cx="3505202" cy="489949"/>
              <a:chOff x="3352799" y="3722132"/>
              <a:chExt cx="3505202" cy="489949"/>
            </a:xfrm>
          </p:grpSpPr>
          <p:sp>
            <p:nvSpPr>
              <p:cNvPr id="83983" name="TextBox 31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3200400" cy="325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B     C     D     E     F     G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>
                <a:off x="6786563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3281362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352799" y="37221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352800" y="38745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 rot="10800000">
              <a:off x="3468970" y="2438400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 flipH="1">
              <a:off x="3468970" y="3271835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4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3648227" y="4665240"/>
            <a:ext cx="121333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5260" y="4404368"/>
            <a:ext cx="1049807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14605" y="440436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grpSp>
        <p:nvGrpSpPr>
          <p:cNvPr id="2" name="Group 28"/>
          <p:cNvGrpSpPr/>
          <p:nvPr/>
        </p:nvGrpSpPr>
        <p:grpSpPr>
          <a:xfrm rot="16200000">
            <a:off x="3629659" y="2777448"/>
            <a:ext cx="3972562" cy="918525"/>
            <a:chOff x="3352799" y="2438400"/>
            <a:chExt cx="3505202" cy="835023"/>
          </a:xfrm>
        </p:grpSpPr>
        <p:grpSp>
          <p:nvGrpSpPr>
            <p:cNvPr id="3" name="Group 41"/>
            <p:cNvGrpSpPr/>
            <p:nvPr/>
          </p:nvGrpSpPr>
          <p:grpSpPr>
            <a:xfrm>
              <a:off x="3352799" y="2667000"/>
              <a:ext cx="3505202" cy="516890"/>
              <a:chOff x="3352799" y="3722132"/>
              <a:chExt cx="3505202" cy="516890"/>
            </a:xfrm>
          </p:grpSpPr>
          <p:sp>
            <p:nvSpPr>
              <p:cNvPr id="83983" name="TextBox 31"/>
              <p:cNvSpPr txBox="1">
                <a:spLocks noChangeArrowheads="1"/>
              </p:cNvSpPr>
              <p:nvPr/>
            </p:nvSpPr>
            <p:spPr bwMode="auto">
              <a:xfrm>
                <a:off x="3505203" y="3903266"/>
                <a:ext cx="3200400" cy="335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B     C     D     E     F     G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>
                <a:off x="6786563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3281362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352799" y="37221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352800" y="38745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 rot="10800000">
              <a:off x="3468970" y="2438400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 flipH="1">
              <a:off x="3468970" y="3271835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 rot="10800000">
            <a:off x="6286507" y="4661650"/>
            <a:ext cx="1341123" cy="1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5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3648227" y="4665240"/>
            <a:ext cx="121333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5260" y="4404368"/>
            <a:ext cx="1049807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14605" y="440436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grpSp>
        <p:nvGrpSpPr>
          <p:cNvPr id="2" name="Group 28"/>
          <p:cNvGrpSpPr/>
          <p:nvPr/>
        </p:nvGrpSpPr>
        <p:grpSpPr>
          <a:xfrm rot="10800000">
            <a:off x="3688079" y="2763531"/>
            <a:ext cx="3855722" cy="946359"/>
            <a:chOff x="3352799" y="2438400"/>
            <a:chExt cx="3505202" cy="835023"/>
          </a:xfrm>
        </p:grpSpPr>
        <p:grpSp>
          <p:nvGrpSpPr>
            <p:cNvPr id="3" name="Group 41"/>
            <p:cNvGrpSpPr/>
            <p:nvPr/>
          </p:nvGrpSpPr>
          <p:grpSpPr>
            <a:xfrm>
              <a:off x="3352799" y="2667000"/>
              <a:ext cx="3505202" cy="511952"/>
              <a:chOff x="3352799" y="3722132"/>
              <a:chExt cx="3505202" cy="511952"/>
            </a:xfrm>
          </p:grpSpPr>
          <p:sp>
            <p:nvSpPr>
              <p:cNvPr id="83983" name="TextBox 31"/>
              <p:cNvSpPr txBox="1">
                <a:spLocks noChangeArrowheads="1"/>
              </p:cNvSpPr>
              <p:nvPr/>
            </p:nvSpPr>
            <p:spPr bwMode="auto">
              <a:xfrm>
                <a:off x="3505200" y="3908203"/>
                <a:ext cx="3200400" cy="325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B     C     D     E     F     G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>
                <a:off x="6786563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3281362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352799" y="37221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352800" y="38745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 rot="10800000">
              <a:off x="3468970" y="2438400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 flipH="1">
              <a:off x="3468970" y="3271835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 rot="10800000">
            <a:off x="6286507" y="4661650"/>
            <a:ext cx="1341123" cy="1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6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3648227" y="4665240"/>
            <a:ext cx="121333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5260" y="4404368"/>
            <a:ext cx="1049807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14605" y="440436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grpSp>
        <p:nvGrpSpPr>
          <p:cNvPr id="2" name="Group 28"/>
          <p:cNvGrpSpPr/>
          <p:nvPr/>
        </p:nvGrpSpPr>
        <p:grpSpPr>
          <a:xfrm rot="10800000">
            <a:off x="3688079" y="2763531"/>
            <a:ext cx="3855722" cy="946359"/>
            <a:chOff x="3352799" y="2438400"/>
            <a:chExt cx="3505202" cy="835023"/>
          </a:xfrm>
        </p:grpSpPr>
        <p:grpSp>
          <p:nvGrpSpPr>
            <p:cNvPr id="3" name="Group 41"/>
            <p:cNvGrpSpPr/>
            <p:nvPr/>
          </p:nvGrpSpPr>
          <p:grpSpPr>
            <a:xfrm>
              <a:off x="3352799" y="2667000"/>
              <a:ext cx="3505202" cy="519111"/>
              <a:chOff x="3352799" y="3722132"/>
              <a:chExt cx="3505202" cy="519111"/>
            </a:xfrm>
          </p:grpSpPr>
          <p:sp>
            <p:nvSpPr>
              <p:cNvPr id="83983" name="TextBox 31"/>
              <p:cNvSpPr txBox="1">
                <a:spLocks noChangeArrowheads="1"/>
              </p:cNvSpPr>
              <p:nvPr/>
            </p:nvSpPr>
            <p:spPr bwMode="auto">
              <a:xfrm rot="10800000">
                <a:off x="3505200" y="3915362"/>
                <a:ext cx="3200400" cy="325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/>
                  <a:t>G</a:t>
                </a:r>
                <a:r>
                  <a:rPr lang="en-US" dirty="0" smtClean="0"/>
                  <a:t>     </a:t>
                </a:r>
                <a:r>
                  <a:rPr lang="en-US" dirty="0"/>
                  <a:t>F</a:t>
                </a:r>
                <a:r>
                  <a:rPr lang="en-US" dirty="0" smtClean="0"/>
                  <a:t>     </a:t>
                </a:r>
                <a:r>
                  <a:rPr lang="en-US" dirty="0"/>
                  <a:t>E</a:t>
                </a:r>
                <a:r>
                  <a:rPr lang="en-US" dirty="0" smtClean="0"/>
                  <a:t>     </a:t>
                </a:r>
                <a:r>
                  <a:rPr lang="en-US" dirty="0"/>
                  <a:t>D</a:t>
                </a:r>
                <a:r>
                  <a:rPr lang="en-US" dirty="0" smtClean="0"/>
                  <a:t>     </a:t>
                </a:r>
                <a:r>
                  <a:rPr lang="en-US" dirty="0"/>
                  <a:t>C</a:t>
                </a:r>
                <a:r>
                  <a:rPr lang="en-US" dirty="0" smtClean="0"/>
                  <a:t>     B</a:t>
                </a:r>
                <a:endParaRPr lang="en-US" dirty="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>
                <a:off x="6786563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3281362" y="3814762"/>
                <a:ext cx="1428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352799" y="37221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352800" y="3874532"/>
                <a:ext cx="3505200" cy="1588"/>
              </a:xfrm>
              <a:prstGeom prst="line">
                <a:avLst/>
              </a:prstGeom>
              <a:ln>
                <a:solidFill>
                  <a:srgbClr val="8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 rot="10800000">
              <a:off x="3468970" y="2438400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 flipH="1">
              <a:off x="3468970" y="3271835"/>
              <a:ext cx="323663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 rot="10800000">
            <a:off x="6286507" y="4661650"/>
            <a:ext cx="1341123" cy="1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905256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7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518160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5440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4605" y="5885712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95265" y="587248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48227" y="613156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43800" y="524151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5500" y="525473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95500" y="5427456"/>
            <a:ext cx="159258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43800" y="5414232"/>
            <a:ext cx="1508760" cy="13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3648227" y="4665240"/>
            <a:ext cx="3979393" cy="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5260" y="4404368"/>
            <a:ext cx="1049807" cy="379769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dirty="0" smtClean="0"/>
              <a:t>5 prime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14605" y="4404368"/>
            <a:ext cx="975242" cy="379769"/>
          </a:xfrm>
          <a:prstGeom prst="rect">
            <a:avLst/>
          </a:prstGeom>
          <a:noFill/>
        </p:spPr>
        <p:txBody>
          <a:bodyPr wrap="none" lIns="101775" tIns="50888" rIns="101775" bIns="50888" rtlCol="0">
            <a:spAutoFit/>
          </a:bodyPr>
          <a:lstStyle/>
          <a:p>
            <a:r>
              <a:rPr lang="en-US" dirty="0" smtClean="0"/>
              <a:t>3 prime</a:t>
            </a:r>
            <a:endParaRPr lang="en-US" dirty="0"/>
          </a:p>
        </p:txBody>
      </p:sp>
      <p:grpSp>
        <p:nvGrpSpPr>
          <p:cNvPr id="3" name="Group 41"/>
          <p:cNvGrpSpPr/>
          <p:nvPr/>
        </p:nvGrpSpPr>
        <p:grpSpPr>
          <a:xfrm rot="10800000">
            <a:off x="3688079" y="4836160"/>
            <a:ext cx="3855722" cy="588326"/>
            <a:chOff x="3352799" y="3722132"/>
            <a:chExt cx="3505202" cy="519111"/>
          </a:xfrm>
        </p:grpSpPr>
        <p:sp>
          <p:nvSpPr>
            <p:cNvPr id="83983" name="TextBox 31"/>
            <p:cNvSpPr txBox="1">
              <a:spLocks noChangeArrowheads="1"/>
            </p:cNvSpPr>
            <p:nvPr/>
          </p:nvSpPr>
          <p:spPr bwMode="auto">
            <a:xfrm rot="10800000">
              <a:off x="3505200" y="3915362"/>
              <a:ext cx="3200400" cy="32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G</a:t>
              </a:r>
              <a:r>
                <a:rPr lang="en-US" dirty="0" smtClean="0"/>
                <a:t>     </a:t>
              </a:r>
              <a:r>
                <a:rPr lang="en-US" dirty="0"/>
                <a:t>F</a:t>
              </a:r>
              <a:r>
                <a:rPr lang="en-US" dirty="0" smtClean="0"/>
                <a:t>     </a:t>
              </a:r>
              <a:r>
                <a:rPr lang="en-US" dirty="0"/>
                <a:t>E</a:t>
              </a:r>
              <a:r>
                <a:rPr lang="en-US" dirty="0" smtClean="0"/>
                <a:t>     </a:t>
              </a:r>
              <a:r>
                <a:rPr lang="en-US" dirty="0"/>
                <a:t>D</a:t>
              </a:r>
              <a:r>
                <a:rPr lang="en-US" dirty="0" smtClean="0"/>
                <a:t>     </a:t>
              </a:r>
              <a:r>
                <a:rPr lang="en-US" dirty="0"/>
                <a:t>C</a:t>
              </a:r>
              <a:r>
                <a:rPr lang="en-US" dirty="0" smtClean="0"/>
                <a:t>     B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6786563" y="3814762"/>
              <a:ext cx="1428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3281362" y="3814762"/>
              <a:ext cx="1428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352799" y="3722132"/>
              <a:ext cx="3505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52800" y="3874532"/>
              <a:ext cx="3505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8</a:t>
            </a:r>
          </a:p>
        </p:txBody>
      </p:sp>
      <p:grpSp>
        <p:nvGrpSpPr>
          <p:cNvPr id="83971" name="Group 44"/>
          <p:cNvGrpSpPr>
            <a:grpSpLocks/>
          </p:cNvGrpSpPr>
          <p:nvPr/>
        </p:nvGrpSpPr>
        <p:grpSpPr bwMode="auto">
          <a:xfrm>
            <a:off x="209550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972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83973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83974" name="Group 45"/>
          <p:cNvGrpSpPr>
            <a:grpSpLocks/>
          </p:cNvGrpSpPr>
          <p:nvPr/>
        </p:nvGrpSpPr>
        <p:grpSpPr bwMode="auto">
          <a:xfrm>
            <a:off x="2095500" y="3281680"/>
            <a:ext cx="69570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3608874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128523" y="3830455"/>
            <a:ext cx="1120881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77" name="TextBox 24"/>
          <p:cNvSpPr txBox="1">
            <a:spLocks noChangeArrowheads="1"/>
          </p:cNvSpPr>
          <p:nvPr/>
        </p:nvSpPr>
        <p:spPr bwMode="auto">
          <a:xfrm>
            <a:off x="20955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3978" name="TextBox 25"/>
          <p:cNvSpPr txBox="1">
            <a:spLocks noChangeArrowheads="1"/>
          </p:cNvSpPr>
          <p:nvPr/>
        </p:nvSpPr>
        <p:spPr bwMode="auto">
          <a:xfrm>
            <a:off x="477774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83979" name="TextBox 27"/>
          <p:cNvSpPr txBox="1">
            <a:spLocks noChangeArrowheads="1"/>
          </p:cNvSpPr>
          <p:nvPr/>
        </p:nvSpPr>
        <p:spPr bwMode="auto">
          <a:xfrm>
            <a:off x="25146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3980" name="TextBox 28"/>
          <p:cNvSpPr txBox="1">
            <a:spLocks noChangeArrowheads="1"/>
          </p:cNvSpPr>
          <p:nvPr/>
        </p:nvSpPr>
        <p:spPr bwMode="auto">
          <a:xfrm>
            <a:off x="79629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25146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3983" name="TextBox 31"/>
          <p:cNvSpPr txBox="1">
            <a:spLocks noChangeArrowheads="1"/>
          </p:cNvSpPr>
          <p:nvPr/>
        </p:nvSpPr>
        <p:spPr bwMode="auto">
          <a:xfrm>
            <a:off x="3855720" y="440436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     C     D     E     F     G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0955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81305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86" name="TextBox 36"/>
          <p:cNvSpPr txBox="1">
            <a:spLocks noChangeArrowheads="1"/>
          </p:cNvSpPr>
          <p:nvPr/>
        </p:nvSpPr>
        <p:spPr bwMode="auto">
          <a:xfrm>
            <a:off x="20955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3987" name="TextBox 37"/>
          <p:cNvSpPr txBox="1">
            <a:spLocks noChangeArrowheads="1"/>
          </p:cNvSpPr>
          <p:nvPr/>
        </p:nvSpPr>
        <p:spPr bwMode="auto">
          <a:xfrm>
            <a:off x="82981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4</a:t>
            </a:r>
          </a:p>
        </p:txBody>
      </p:sp>
      <p:grpSp>
        <p:nvGrpSpPr>
          <p:cNvPr id="83988" name="Group 44"/>
          <p:cNvGrpSpPr>
            <a:grpSpLocks/>
          </p:cNvGrpSpPr>
          <p:nvPr/>
        </p:nvGrpSpPr>
        <p:grpSpPr bwMode="auto">
          <a:xfrm>
            <a:off x="5699760" y="2589012"/>
            <a:ext cx="3352800" cy="347239"/>
            <a:chOff x="2590800" y="2741612"/>
            <a:chExt cx="3048000" cy="30638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590800" y="3046413"/>
              <a:ext cx="3048000" cy="15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>
              <a:off x="4876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>
              <a:off x="2590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989" name="TextBox 39"/>
          <p:cNvSpPr txBox="1">
            <a:spLocks noChangeArrowheads="1"/>
          </p:cNvSpPr>
          <p:nvPr/>
        </p:nvSpPr>
        <p:spPr bwMode="auto">
          <a:xfrm>
            <a:off x="5699760" y="2171603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3990" name="TextBox 40"/>
          <p:cNvSpPr txBox="1">
            <a:spLocks noChangeArrowheads="1"/>
          </p:cNvSpPr>
          <p:nvPr/>
        </p:nvSpPr>
        <p:spPr bwMode="auto">
          <a:xfrm>
            <a:off x="83820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4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7461102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6982497" y="3830453"/>
            <a:ext cx="112088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93" name="TextBox 51"/>
          <p:cNvSpPr txBox="1">
            <a:spLocks noChangeArrowheads="1"/>
          </p:cNvSpPr>
          <p:nvPr/>
        </p:nvSpPr>
        <p:spPr bwMode="auto">
          <a:xfrm>
            <a:off x="3855720" y="328168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     F     E     D     C     B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 flipH="1">
            <a:off x="5783580" y="4143492"/>
            <a:ext cx="838200" cy="179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46101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996" name="TextBox 55"/>
          <p:cNvSpPr txBox="1">
            <a:spLocks noChangeArrowheads="1"/>
          </p:cNvSpPr>
          <p:nvPr/>
        </p:nvSpPr>
        <p:spPr bwMode="auto">
          <a:xfrm>
            <a:off x="477774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3997" name="TextBox 56"/>
          <p:cNvSpPr txBox="1">
            <a:spLocks noChangeArrowheads="1"/>
          </p:cNvSpPr>
          <p:nvPr/>
        </p:nvSpPr>
        <p:spPr bwMode="auto">
          <a:xfrm>
            <a:off x="57835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90891"/>
            <a:ext cx="9052560" cy="5129425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The </a:t>
            </a:r>
            <a:r>
              <a:rPr lang="en-US" sz="3200" b="1" i="1" dirty="0" smtClean="0"/>
              <a:t>Human Genome Project</a:t>
            </a:r>
            <a:r>
              <a:rPr lang="en-US" sz="3200" b="1" dirty="0" smtClean="0"/>
              <a:t> </a:t>
            </a:r>
            <a:r>
              <a:rPr lang="en-US" sz="3200" dirty="0" smtClean="0"/>
              <a:t>took 10 years and cost roughly </a:t>
            </a:r>
            <a:r>
              <a:rPr lang="en-US" sz="3200" dirty="0" smtClean="0">
                <a:solidFill>
                  <a:srgbClr val="CF1C49"/>
                </a:solidFill>
              </a:rPr>
              <a:t>$3,000,000,000</a:t>
            </a:r>
            <a:r>
              <a:rPr lang="en-US" sz="3200" dirty="0" smtClean="0"/>
              <a:t> by </a:t>
            </a:r>
            <a:r>
              <a:rPr lang="en-US" sz="3200" dirty="0" smtClean="0">
                <a:solidFill>
                  <a:srgbClr val="CF1C49"/>
                </a:solidFill>
              </a:rPr>
              <a:t>2001</a:t>
            </a:r>
            <a:r>
              <a:rPr lang="en-US" sz="3200" dirty="0" smtClean="0"/>
              <a:t>. (₺8,478,000,000 at today’s conversion rate)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3200" dirty="0" smtClean="0"/>
              <a:t>But, we had </a:t>
            </a:r>
            <a:r>
              <a:rPr lang="en-US" sz="3200" b="1" dirty="0" smtClean="0"/>
              <a:t>only one, maybe two, versions </a:t>
            </a:r>
            <a:r>
              <a:rPr lang="en-US" sz="3200" dirty="0" smtClean="0"/>
              <a:t>of the human genome, therefore, little data for a comprehensive, systematic study of </a:t>
            </a:r>
            <a:r>
              <a:rPr lang="en-US" sz="3200" b="1" dirty="0" smtClean="0"/>
              <a:t>human genetic diversity</a:t>
            </a:r>
            <a:r>
              <a:rPr lang="en-US" sz="3200" dirty="0" smtClean="0"/>
              <a:t>.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3200" dirty="0" smtClean="0"/>
              <a:t>My lab has data from 2 whole human genomes, stored on a hard drive from 2010.  Each cost roughly </a:t>
            </a:r>
            <a:r>
              <a:rPr lang="en-US" sz="3200" dirty="0" smtClean="0">
                <a:solidFill>
                  <a:srgbClr val="CF1C49"/>
                </a:solidFill>
              </a:rPr>
              <a:t>$40,000.</a:t>
            </a:r>
            <a:r>
              <a:rPr lang="en-US" sz="3200" dirty="0" smtClean="0"/>
              <a:t> Today (</a:t>
            </a:r>
            <a:r>
              <a:rPr lang="en-US" sz="3200" dirty="0" smtClean="0">
                <a:solidFill>
                  <a:srgbClr val="FF0000"/>
                </a:solidFill>
              </a:rPr>
              <a:t>2017</a:t>
            </a:r>
            <a:r>
              <a:rPr lang="en-US" sz="3200" dirty="0" smtClean="0"/>
              <a:t>) the wholesale cost of sequencing a genome is </a:t>
            </a:r>
            <a:r>
              <a:rPr lang="en-US" sz="3200" dirty="0" smtClean="0">
                <a:solidFill>
                  <a:srgbClr val="FF0000"/>
                </a:solidFill>
              </a:rPr>
              <a:t>~$1,245.</a:t>
            </a:r>
            <a:endParaRPr lang="en-US" sz="32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9</a:t>
            </a:r>
          </a:p>
        </p:txBody>
      </p:sp>
      <p:grpSp>
        <p:nvGrpSpPr>
          <p:cNvPr id="84995" name="Group 44"/>
          <p:cNvGrpSpPr>
            <a:grpSpLocks/>
          </p:cNvGrpSpPr>
          <p:nvPr/>
        </p:nvGrpSpPr>
        <p:grpSpPr bwMode="auto">
          <a:xfrm>
            <a:off x="209550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84997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84998" name="Group 45"/>
          <p:cNvGrpSpPr>
            <a:grpSpLocks/>
          </p:cNvGrpSpPr>
          <p:nvPr/>
        </p:nvGrpSpPr>
        <p:grpSpPr bwMode="auto">
          <a:xfrm>
            <a:off x="2095500" y="3281680"/>
            <a:ext cx="69570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3608874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128523" y="3830455"/>
            <a:ext cx="1120881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01" name="TextBox 24"/>
          <p:cNvSpPr txBox="1">
            <a:spLocks noChangeArrowheads="1"/>
          </p:cNvSpPr>
          <p:nvPr/>
        </p:nvSpPr>
        <p:spPr bwMode="auto">
          <a:xfrm>
            <a:off x="20955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5002" name="TextBox 25"/>
          <p:cNvSpPr txBox="1">
            <a:spLocks noChangeArrowheads="1"/>
          </p:cNvSpPr>
          <p:nvPr/>
        </p:nvSpPr>
        <p:spPr bwMode="auto">
          <a:xfrm>
            <a:off x="477774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85003" name="TextBox 27"/>
          <p:cNvSpPr txBox="1">
            <a:spLocks noChangeArrowheads="1"/>
          </p:cNvSpPr>
          <p:nvPr/>
        </p:nvSpPr>
        <p:spPr bwMode="auto">
          <a:xfrm>
            <a:off x="25146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4" name="TextBox 28"/>
          <p:cNvSpPr txBox="1">
            <a:spLocks noChangeArrowheads="1"/>
          </p:cNvSpPr>
          <p:nvPr/>
        </p:nvSpPr>
        <p:spPr bwMode="auto">
          <a:xfrm>
            <a:off x="79629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5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6" name="TextBox 30"/>
          <p:cNvSpPr txBox="1">
            <a:spLocks noChangeArrowheads="1"/>
          </p:cNvSpPr>
          <p:nvPr/>
        </p:nvSpPr>
        <p:spPr bwMode="auto">
          <a:xfrm>
            <a:off x="25146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7" name="TextBox 31"/>
          <p:cNvSpPr txBox="1">
            <a:spLocks noChangeArrowheads="1"/>
          </p:cNvSpPr>
          <p:nvPr/>
        </p:nvSpPr>
        <p:spPr bwMode="auto">
          <a:xfrm>
            <a:off x="3855720" y="440436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     C     D     E     F     G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0955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81305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A6A6A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20955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98180" y="3713488"/>
            <a:ext cx="670560" cy="379769"/>
          </a:xfrm>
          <a:prstGeom prst="rect">
            <a:avLst/>
          </a:prstGeom>
          <a:noFill/>
        </p:spPr>
        <p:txBody>
          <a:bodyPr lIns="101775" tIns="50888" rIns="101775" bIns="5088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4</a:t>
            </a:r>
          </a:p>
        </p:txBody>
      </p:sp>
      <p:grpSp>
        <p:nvGrpSpPr>
          <p:cNvPr id="85012" name="Group 44"/>
          <p:cNvGrpSpPr>
            <a:grpSpLocks/>
          </p:cNvGrpSpPr>
          <p:nvPr/>
        </p:nvGrpSpPr>
        <p:grpSpPr bwMode="auto">
          <a:xfrm>
            <a:off x="5699760" y="2589012"/>
            <a:ext cx="3352800" cy="347239"/>
            <a:chOff x="2590800" y="2741612"/>
            <a:chExt cx="3048000" cy="30638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590800" y="3046413"/>
              <a:ext cx="3048000" cy="15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>
              <a:off x="4876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>
              <a:off x="2590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013" name="TextBox 39"/>
          <p:cNvSpPr txBox="1">
            <a:spLocks noChangeArrowheads="1"/>
          </p:cNvSpPr>
          <p:nvPr/>
        </p:nvSpPr>
        <p:spPr bwMode="auto">
          <a:xfrm>
            <a:off x="5699760" y="2171603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5014" name="TextBox 40"/>
          <p:cNvSpPr txBox="1">
            <a:spLocks noChangeArrowheads="1"/>
          </p:cNvSpPr>
          <p:nvPr/>
        </p:nvSpPr>
        <p:spPr bwMode="auto">
          <a:xfrm>
            <a:off x="83820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4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7461102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6982497" y="3830453"/>
            <a:ext cx="112088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7" name="TextBox 51"/>
          <p:cNvSpPr txBox="1">
            <a:spLocks noChangeArrowheads="1"/>
          </p:cNvSpPr>
          <p:nvPr/>
        </p:nvSpPr>
        <p:spPr bwMode="auto">
          <a:xfrm>
            <a:off x="3855720" y="328168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     F     E     D     C     B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 flipH="1">
            <a:off x="5783580" y="4143492"/>
            <a:ext cx="838200" cy="179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46101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7740" y="3713488"/>
            <a:ext cx="670560" cy="379769"/>
          </a:xfrm>
          <a:prstGeom prst="rect">
            <a:avLst/>
          </a:prstGeom>
          <a:noFill/>
        </p:spPr>
        <p:txBody>
          <a:bodyPr lIns="101775" tIns="50888" rIns="101775" bIns="5088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3</a:t>
            </a:r>
          </a:p>
        </p:txBody>
      </p:sp>
      <p:sp>
        <p:nvSpPr>
          <p:cNvPr id="85021" name="TextBox 56"/>
          <p:cNvSpPr txBox="1">
            <a:spLocks noChangeArrowheads="1"/>
          </p:cNvSpPr>
          <p:nvPr/>
        </p:nvSpPr>
        <p:spPr bwMode="auto">
          <a:xfrm>
            <a:off x="57835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grpSp>
        <p:nvGrpSpPr>
          <p:cNvPr id="85022" name="Group 47"/>
          <p:cNvGrpSpPr>
            <a:grpSpLocks/>
          </p:cNvGrpSpPr>
          <p:nvPr/>
        </p:nvGrpSpPr>
        <p:grpSpPr bwMode="auto">
          <a:xfrm>
            <a:off x="2095500" y="4922531"/>
            <a:ext cx="4526280" cy="530755"/>
            <a:chOff x="2666206" y="4788932"/>
            <a:chExt cx="3963194" cy="468868"/>
          </a:xfrm>
        </p:grpSpPr>
        <p:cxnSp>
          <p:nvCxnSpPr>
            <p:cNvPr id="59" name="Straight Connector 58"/>
            <p:cNvCxnSpPr/>
            <p:nvPr/>
          </p:nvCxnSpPr>
          <p:spPr>
            <a:xfrm rot="5400000">
              <a:off x="2432536" y="5022602"/>
              <a:ext cx="468868" cy="152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6394202" y="5022602"/>
              <a:ext cx="468868" cy="152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2667735" y="5028929"/>
              <a:ext cx="3960136" cy="1589"/>
            </a:xfrm>
            <a:prstGeom prst="straightConnector1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023" name="TextBox 41"/>
          <p:cNvSpPr txBox="1">
            <a:spLocks noChangeArrowheads="1"/>
          </p:cNvSpPr>
          <p:nvPr/>
        </p:nvSpPr>
        <p:spPr bwMode="auto">
          <a:xfrm>
            <a:off x="2011685" y="5613405"/>
            <a:ext cx="4692174" cy="65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Paired reads </a:t>
            </a:r>
            <a:r>
              <a:rPr lang="en-US" dirty="0">
                <a:solidFill>
                  <a:srgbClr val="FF0000"/>
                </a:solidFill>
              </a:rPr>
              <a:t>map in the same direction</a:t>
            </a:r>
            <a:endParaRPr lang="en-US" dirty="0"/>
          </a:p>
          <a:p>
            <a:pPr algn="ctr"/>
            <a:r>
              <a:rPr lang="en-US" dirty="0"/>
              <a:t>and are </a:t>
            </a:r>
            <a:r>
              <a:rPr lang="en-US" dirty="0" smtClean="0">
                <a:solidFill>
                  <a:srgbClr val="FF0000"/>
                </a:solidFill>
              </a:rPr>
              <a:t>farther </a:t>
            </a:r>
            <a:r>
              <a:rPr lang="en-US" dirty="0">
                <a:solidFill>
                  <a:srgbClr val="FF0000"/>
                </a:solidFill>
              </a:rPr>
              <a:t>apart </a:t>
            </a:r>
            <a:r>
              <a:rPr lang="en-US" dirty="0"/>
              <a:t>than expected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10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09550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84997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69570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3608874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128523" y="3830455"/>
            <a:ext cx="1120881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01" name="TextBox 24"/>
          <p:cNvSpPr txBox="1">
            <a:spLocks noChangeArrowheads="1"/>
          </p:cNvSpPr>
          <p:nvPr/>
        </p:nvSpPr>
        <p:spPr bwMode="auto">
          <a:xfrm>
            <a:off x="20955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5002" name="TextBox 25"/>
          <p:cNvSpPr txBox="1">
            <a:spLocks noChangeArrowheads="1"/>
          </p:cNvSpPr>
          <p:nvPr/>
        </p:nvSpPr>
        <p:spPr bwMode="auto">
          <a:xfrm>
            <a:off x="477774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85003" name="TextBox 27"/>
          <p:cNvSpPr txBox="1">
            <a:spLocks noChangeArrowheads="1"/>
          </p:cNvSpPr>
          <p:nvPr/>
        </p:nvSpPr>
        <p:spPr bwMode="auto">
          <a:xfrm>
            <a:off x="25146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4" name="TextBox 28"/>
          <p:cNvSpPr txBox="1">
            <a:spLocks noChangeArrowheads="1"/>
          </p:cNvSpPr>
          <p:nvPr/>
        </p:nvSpPr>
        <p:spPr bwMode="auto">
          <a:xfrm>
            <a:off x="79629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5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6" name="TextBox 30"/>
          <p:cNvSpPr txBox="1">
            <a:spLocks noChangeArrowheads="1"/>
          </p:cNvSpPr>
          <p:nvPr/>
        </p:nvSpPr>
        <p:spPr bwMode="auto">
          <a:xfrm>
            <a:off x="25146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7" name="TextBox 31"/>
          <p:cNvSpPr txBox="1">
            <a:spLocks noChangeArrowheads="1"/>
          </p:cNvSpPr>
          <p:nvPr/>
        </p:nvSpPr>
        <p:spPr bwMode="auto">
          <a:xfrm>
            <a:off x="3855720" y="440436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     C     D     E     F     G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H="1">
            <a:off x="20955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A6A6A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81305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20955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98180" y="3713488"/>
            <a:ext cx="670560" cy="379769"/>
          </a:xfrm>
          <a:prstGeom prst="rect">
            <a:avLst/>
          </a:prstGeom>
          <a:noFill/>
        </p:spPr>
        <p:txBody>
          <a:bodyPr lIns="101775" tIns="50888" rIns="101775" bIns="5088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4</a:t>
            </a:r>
          </a:p>
        </p:txBody>
      </p: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5699760" y="2589012"/>
            <a:ext cx="3352800" cy="347239"/>
            <a:chOff x="2590800" y="2741612"/>
            <a:chExt cx="3048000" cy="30638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590800" y="3046413"/>
              <a:ext cx="3048000" cy="15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>
              <a:off x="4876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>
              <a:off x="2590800" y="2741612"/>
              <a:ext cx="762000" cy="15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013" name="TextBox 39"/>
          <p:cNvSpPr txBox="1">
            <a:spLocks noChangeArrowheads="1"/>
          </p:cNvSpPr>
          <p:nvPr/>
        </p:nvSpPr>
        <p:spPr bwMode="auto">
          <a:xfrm>
            <a:off x="5699760" y="2171603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5014" name="TextBox 40"/>
          <p:cNvSpPr txBox="1">
            <a:spLocks noChangeArrowheads="1"/>
          </p:cNvSpPr>
          <p:nvPr/>
        </p:nvSpPr>
        <p:spPr bwMode="auto">
          <a:xfrm>
            <a:off x="838200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4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7461102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6982497" y="3830453"/>
            <a:ext cx="112088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7" name="TextBox 51"/>
          <p:cNvSpPr txBox="1">
            <a:spLocks noChangeArrowheads="1"/>
          </p:cNvSpPr>
          <p:nvPr/>
        </p:nvSpPr>
        <p:spPr bwMode="auto">
          <a:xfrm>
            <a:off x="3855720" y="328168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     F     E     D     C     B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 flipH="1">
            <a:off x="5783580" y="4143492"/>
            <a:ext cx="838200" cy="1799"/>
          </a:xfrm>
          <a:prstGeom prst="straightConnector1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461010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7740" y="3713488"/>
            <a:ext cx="670560" cy="379769"/>
          </a:xfrm>
          <a:prstGeom prst="rect">
            <a:avLst/>
          </a:prstGeom>
          <a:noFill/>
        </p:spPr>
        <p:txBody>
          <a:bodyPr lIns="101775" tIns="50888" rIns="101775" bIns="5088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3</a:t>
            </a:r>
          </a:p>
        </p:txBody>
      </p:sp>
      <p:sp>
        <p:nvSpPr>
          <p:cNvPr id="85021" name="TextBox 56"/>
          <p:cNvSpPr txBox="1">
            <a:spLocks noChangeArrowheads="1"/>
          </p:cNvSpPr>
          <p:nvPr/>
        </p:nvSpPr>
        <p:spPr bwMode="auto">
          <a:xfrm>
            <a:off x="578358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4610109" y="4922531"/>
            <a:ext cx="4442461" cy="530755"/>
            <a:chOff x="2666206" y="4788932"/>
            <a:chExt cx="3963194" cy="468868"/>
          </a:xfrm>
        </p:grpSpPr>
        <p:cxnSp>
          <p:nvCxnSpPr>
            <p:cNvPr id="59" name="Straight Connector 58"/>
            <p:cNvCxnSpPr/>
            <p:nvPr/>
          </p:nvCxnSpPr>
          <p:spPr>
            <a:xfrm rot="5400000">
              <a:off x="2432536" y="5022602"/>
              <a:ext cx="468868" cy="152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6394202" y="5022602"/>
              <a:ext cx="468868" cy="152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2667735" y="5028929"/>
              <a:ext cx="3960136" cy="1589"/>
            </a:xfrm>
            <a:prstGeom prst="straightConnector1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023" name="TextBox 41"/>
          <p:cNvSpPr txBox="1">
            <a:spLocks noChangeArrowheads="1"/>
          </p:cNvSpPr>
          <p:nvPr/>
        </p:nvSpPr>
        <p:spPr bwMode="auto">
          <a:xfrm>
            <a:off x="2011685" y="5613405"/>
            <a:ext cx="4692174" cy="65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Paired reads </a:t>
            </a:r>
            <a:r>
              <a:rPr lang="en-US" dirty="0">
                <a:solidFill>
                  <a:srgbClr val="FF0000"/>
                </a:solidFill>
              </a:rPr>
              <a:t>map in the same direction</a:t>
            </a:r>
            <a:endParaRPr lang="en-US" dirty="0"/>
          </a:p>
          <a:p>
            <a:pPr algn="ctr"/>
            <a:r>
              <a:rPr lang="en-US" dirty="0"/>
              <a:t>and are </a:t>
            </a:r>
            <a:r>
              <a:rPr lang="en-US" dirty="0" smtClean="0">
                <a:solidFill>
                  <a:srgbClr val="FF0000"/>
                </a:solidFill>
              </a:rPr>
              <a:t>farther </a:t>
            </a:r>
            <a:r>
              <a:rPr lang="en-US" dirty="0">
                <a:solidFill>
                  <a:srgbClr val="FF0000"/>
                </a:solidFill>
              </a:rPr>
              <a:t>apart </a:t>
            </a:r>
            <a:r>
              <a:rPr lang="en-US" dirty="0"/>
              <a:t>than expected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11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26314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84997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69570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5032067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551716" y="3830455"/>
            <a:ext cx="1120881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01" name="TextBox 24"/>
          <p:cNvSpPr txBox="1">
            <a:spLocks noChangeArrowheads="1"/>
          </p:cNvSpPr>
          <p:nvPr/>
        </p:nvSpPr>
        <p:spPr bwMode="auto">
          <a:xfrm>
            <a:off x="234696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002" name="TextBox 25"/>
          <p:cNvSpPr txBox="1">
            <a:spLocks noChangeArrowheads="1"/>
          </p:cNvSpPr>
          <p:nvPr/>
        </p:nvSpPr>
        <p:spPr bwMode="auto">
          <a:xfrm>
            <a:off x="486156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5003" name="TextBox 27"/>
          <p:cNvSpPr txBox="1">
            <a:spLocks noChangeArrowheads="1"/>
          </p:cNvSpPr>
          <p:nvPr/>
        </p:nvSpPr>
        <p:spPr bwMode="auto">
          <a:xfrm>
            <a:off x="25146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4" name="TextBox 28"/>
          <p:cNvSpPr txBox="1">
            <a:spLocks noChangeArrowheads="1"/>
          </p:cNvSpPr>
          <p:nvPr/>
        </p:nvSpPr>
        <p:spPr bwMode="auto">
          <a:xfrm>
            <a:off x="88011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85005" name="TextBox 29"/>
          <p:cNvSpPr txBox="1">
            <a:spLocks noChangeArrowheads="1"/>
          </p:cNvSpPr>
          <p:nvPr/>
        </p:nvSpPr>
        <p:spPr bwMode="auto">
          <a:xfrm>
            <a:off x="88011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85006" name="TextBox 30"/>
          <p:cNvSpPr txBox="1">
            <a:spLocks noChangeArrowheads="1"/>
          </p:cNvSpPr>
          <p:nvPr/>
        </p:nvSpPr>
        <p:spPr bwMode="auto">
          <a:xfrm>
            <a:off x="25146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7" name="TextBox 31"/>
          <p:cNvSpPr txBox="1">
            <a:spLocks noChangeArrowheads="1"/>
          </p:cNvSpPr>
          <p:nvPr/>
        </p:nvSpPr>
        <p:spPr bwMode="auto">
          <a:xfrm>
            <a:off x="5113020" y="440436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     C     D     E     F     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0800000">
            <a:off x="4777745" y="4132686"/>
            <a:ext cx="333534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234696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8634582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8155977" y="3830453"/>
            <a:ext cx="112088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7" name="TextBox 51"/>
          <p:cNvSpPr txBox="1">
            <a:spLocks noChangeArrowheads="1"/>
          </p:cNvSpPr>
          <p:nvPr/>
        </p:nvSpPr>
        <p:spPr bwMode="auto">
          <a:xfrm>
            <a:off x="5196840" y="328168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     F     E     D     C     B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rot="10800000" flipH="1">
            <a:off x="22631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21" name="TextBox 56"/>
          <p:cNvSpPr txBox="1">
            <a:spLocks noChangeArrowheads="1"/>
          </p:cNvSpPr>
          <p:nvPr/>
        </p:nvSpPr>
        <p:spPr bwMode="auto">
          <a:xfrm>
            <a:off x="813054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5023" name="TextBox 41"/>
          <p:cNvSpPr txBox="1">
            <a:spLocks noChangeArrowheads="1"/>
          </p:cNvSpPr>
          <p:nvPr/>
        </p:nvSpPr>
        <p:spPr bwMode="auto">
          <a:xfrm>
            <a:off x="3019266" y="5440688"/>
            <a:ext cx="4692174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split read </a:t>
            </a:r>
            <a:r>
              <a:rPr lang="en-US" dirty="0" smtClean="0"/>
              <a:t>will generally go undetected.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8214360" y="4145291"/>
            <a:ext cx="502920" cy="360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56"/>
          <p:cNvSpPr txBox="1">
            <a:spLocks noChangeArrowheads="1"/>
          </p:cNvSpPr>
          <p:nvPr/>
        </p:nvSpPr>
        <p:spPr bwMode="auto">
          <a:xfrm>
            <a:off x="461010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719035" y="4132686"/>
            <a:ext cx="333532" cy="12594"/>
          </a:xfrm>
          <a:prstGeom prst="straightConnector1">
            <a:avLst/>
          </a:prstGeom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Inversion 12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939540" y="2590800"/>
            <a:ext cx="3352800" cy="347240"/>
            <a:chOff x="2590800" y="2741612"/>
            <a:chExt cx="3048000" cy="306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590800" y="3046412"/>
              <a:ext cx="30480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4876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2590800" y="2741612"/>
              <a:ext cx="7620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502920" y="3108968"/>
            <a:ext cx="11734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Subject</a:t>
            </a:r>
          </a:p>
        </p:txBody>
      </p:sp>
      <p:sp>
        <p:nvSpPr>
          <p:cNvPr id="84997" name="TextBox 14"/>
          <p:cNvSpPr txBox="1">
            <a:spLocks noChangeArrowheads="1"/>
          </p:cNvSpPr>
          <p:nvPr/>
        </p:nvSpPr>
        <p:spPr bwMode="auto">
          <a:xfrm>
            <a:off x="502920" y="4145288"/>
            <a:ext cx="14249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/>
              <a:t>Reference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095500" y="3281680"/>
            <a:ext cx="6957060" cy="1124480"/>
            <a:chOff x="1905000" y="3352800"/>
            <a:chExt cx="5029200" cy="9921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05000" y="43434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05000" y="3352800"/>
              <a:ext cx="5029200" cy="158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 rot="5400000">
            <a:off x="3608874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128523" y="3830455"/>
            <a:ext cx="1120881" cy="1747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01" name="TextBox 24"/>
          <p:cNvSpPr txBox="1">
            <a:spLocks noChangeArrowheads="1"/>
          </p:cNvSpPr>
          <p:nvPr/>
        </p:nvSpPr>
        <p:spPr bwMode="auto">
          <a:xfrm>
            <a:off x="393954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002" name="TextBox 25"/>
          <p:cNvSpPr txBox="1">
            <a:spLocks noChangeArrowheads="1"/>
          </p:cNvSpPr>
          <p:nvPr/>
        </p:nvSpPr>
        <p:spPr bwMode="auto">
          <a:xfrm>
            <a:off x="6537960" y="215900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5003" name="TextBox 27"/>
          <p:cNvSpPr txBox="1">
            <a:spLocks noChangeArrowheads="1"/>
          </p:cNvSpPr>
          <p:nvPr/>
        </p:nvSpPr>
        <p:spPr bwMode="auto">
          <a:xfrm>
            <a:off x="25146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4" name="TextBox 28"/>
          <p:cNvSpPr txBox="1">
            <a:spLocks noChangeArrowheads="1"/>
          </p:cNvSpPr>
          <p:nvPr/>
        </p:nvSpPr>
        <p:spPr bwMode="auto">
          <a:xfrm>
            <a:off x="7962900" y="328168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5" name="TextBox 29"/>
          <p:cNvSpPr txBox="1">
            <a:spLocks noChangeArrowheads="1"/>
          </p:cNvSpPr>
          <p:nvPr/>
        </p:nvSpPr>
        <p:spPr bwMode="auto">
          <a:xfrm>
            <a:off x="79629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85006" name="TextBox 30"/>
          <p:cNvSpPr txBox="1">
            <a:spLocks noChangeArrowheads="1"/>
          </p:cNvSpPr>
          <p:nvPr/>
        </p:nvSpPr>
        <p:spPr bwMode="auto">
          <a:xfrm>
            <a:off x="2514600" y="4404368"/>
            <a:ext cx="75438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5007" name="TextBox 31"/>
          <p:cNvSpPr txBox="1">
            <a:spLocks noChangeArrowheads="1"/>
          </p:cNvSpPr>
          <p:nvPr/>
        </p:nvSpPr>
        <p:spPr bwMode="auto">
          <a:xfrm>
            <a:off x="3855720" y="440436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     C     D     E     F     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0800000">
            <a:off x="637032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653796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7461102" y="3189923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6982497" y="3830453"/>
            <a:ext cx="1120881" cy="1746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7" name="TextBox 51"/>
          <p:cNvSpPr txBox="1">
            <a:spLocks noChangeArrowheads="1"/>
          </p:cNvSpPr>
          <p:nvPr/>
        </p:nvSpPr>
        <p:spPr bwMode="auto">
          <a:xfrm>
            <a:off x="3855720" y="3281688"/>
            <a:ext cx="352044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     F     E     D     C     B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rot="10800000" flipH="1">
            <a:off x="3939540" y="4145280"/>
            <a:ext cx="838200" cy="180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21" name="TextBox 56"/>
          <p:cNvSpPr txBox="1">
            <a:spLocks noChangeArrowheads="1"/>
          </p:cNvSpPr>
          <p:nvPr/>
        </p:nvSpPr>
        <p:spPr bwMode="auto">
          <a:xfrm>
            <a:off x="4023360" y="3713488"/>
            <a:ext cx="670560" cy="37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5023" name="TextBox 41"/>
          <p:cNvSpPr txBox="1">
            <a:spLocks noChangeArrowheads="1"/>
          </p:cNvSpPr>
          <p:nvPr/>
        </p:nvSpPr>
        <p:spPr bwMode="auto">
          <a:xfrm>
            <a:off x="3019266" y="5440690"/>
            <a:ext cx="4692174" cy="93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An insert entirely contained in the inversion will look normal, although the positions are swapped.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8602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6320"/>
            <a:ext cx="10058400" cy="716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TextBox 4"/>
          <p:cNvSpPr txBox="1">
            <a:spLocks noChangeArrowheads="1"/>
          </p:cNvSpPr>
          <p:nvPr/>
        </p:nvSpPr>
        <p:spPr bwMode="auto">
          <a:xfrm>
            <a:off x="167640" y="2218656"/>
            <a:ext cx="1760220" cy="94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775" tIns="50888" rIns="101775" bIns="50888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Bentley, et al, </a:t>
            </a:r>
          </a:p>
          <a:p>
            <a:r>
              <a:rPr lang="en-US" sz="1100" i="1" dirty="0"/>
              <a:t>Nature</a:t>
            </a:r>
            <a:r>
              <a:rPr lang="en-US" sz="1100" dirty="0"/>
              <a:t> </a:t>
            </a:r>
            <a:r>
              <a:rPr lang="en-US" sz="1100" b="1" dirty="0"/>
              <a:t>456</a:t>
            </a:r>
            <a:r>
              <a:rPr lang="en-US" sz="1100" dirty="0"/>
              <a:t>, 53-59 (6 November 2008) </a:t>
            </a:r>
          </a:p>
          <a:p>
            <a:r>
              <a:rPr lang="en-US" sz="1100" dirty="0"/>
              <a:t>doi:10.1038/nature07517;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" y="4318004"/>
            <a:ext cx="3268980" cy="656768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b="1" dirty="0" smtClean="0"/>
              <a:t>Homozygous inversion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924" y="5257846"/>
            <a:ext cx="1706649" cy="933779"/>
          </a:xfrm>
          <a:prstGeom prst="rect">
            <a:avLst/>
          </a:prstGeom>
          <a:noFill/>
        </p:spPr>
        <p:txBody>
          <a:bodyPr wrap="none" lIns="101787" tIns="50894" rIns="101787" bIns="50894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is pair </a:t>
            </a:r>
          </a:p>
          <a:p>
            <a:r>
              <a:rPr lang="en-US" dirty="0" smtClean="0"/>
              <a:t>mapped in the </a:t>
            </a:r>
          </a:p>
          <a:p>
            <a:r>
              <a:rPr lang="en-US" dirty="0" smtClean="0"/>
              <a:t>same direction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209573" y="5724736"/>
            <a:ext cx="1310871" cy="483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6" charset="-128"/>
                <a:cs typeface="ＭＳ Ｐゴシック" pitchFamily="-106" charset="-128"/>
              </a:rPr>
              <a:t>Breakpoints of an Inversion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880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3820" y="1381760"/>
            <a:ext cx="10156190" cy="560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2418085"/>
            <a:ext cx="1844040" cy="1210766"/>
          </a:xfrm>
          <a:prstGeom prst="rect">
            <a:avLst/>
          </a:prstGeom>
          <a:noFill/>
        </p:spPr>
        <p:txBody>
          <a:bodyPr wrap="square" lIns="101775" tIns="50888" rIns="101775" bIns="50888" rtlCol="0">
            <a:spAutoFit/>
          </a:bodyPr>
          <a:lstStyle/>
          <a:p>
            <a:r>
              <a:rPr lang="en-US" b="1" dirty="0" smtClean="0"/>
              <a:t>No normally mapped reads span the breakpoints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813560"/>
            <a:ext cx="9052560" cy="1295400"/>
          </a:xfrm>
        </p:spPr>
        <p:txBody>
          <a:bodyPr/>
          <a:lstStyle/>
          <a:p>
            <a:r>
              <a:rPr lang="en-US" dirty="0" smtClean="0"/>
              <a:t>Tandem Repeat Variants</a:t>
            </a:r>
            <a:br>
              <a:rPr lang="en-US" dirty="0" smtClean="0"/>
            </a:br>
            <a:r>
              <a:rPr lang="en-US" dirty="0" smtClean="0"/>
              <a:t>or </a:t>
            </a:r>
            <a:br>
              <a:rPr lang="en-US" dirty="0" smtClean="0"/>
            </a:br>
            <a:r>
              <a:rPr lang="en-US" dirty="0" err="1" smtClean="0"/>
              <a:t>VNTRs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(Variable Number of Tandem Repeats)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-259080"/>
            <a:ext cx="9052560" cy="1295400"/>
          </a:xfrm>
        </p:spPr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863600"/>
            <a:ext cx="9052560" cy="5129425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Yevgeniy</a:t>
            </a:r>
            <a:r>
              <a:rPr lang="en-US" dirty="0" smtClean="0"/>
              <a:t> </a:t>
            </a:r>
            <a:r>
              <a:rPr lang="en-US" dirty="0" err="1" smtClean="0"/>
              <a:t>Gelfand</a:t>
            </a:r>
            <a:r>
              <a:rPr lang="en-US" dirty="0" smtClean="0"/>
              <a:t>              </a:t>
            </a:r>
            <a:r>
              <a:rPr lang="en-US" dirty="0" err="1" smtClean="0"/>
              <a:t>Yozen</a:t>
            </a:r>
            <a:r>
              <a:rPr lang="en-US" dirty="0" smtClean="0"/>
              <a:t> Hernandez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200" dirty="0" smtClean="0"/>
          </a:p>
          <a:p>
            <a:pPr>
              <a:buNone/>
            </a:pPr>
            <a:r>
              <a:rPr lang="en-US" dirty="0" smtClean="0"/>
              <a:t>                             Joshua Loving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gelfand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1554480"/>
            <a:ext cx="1887967" cy="2245360"/>
          </a:xfrm>
          <a:prstGeom prst="rect">
            <a:avLst/>
          </a:prstGeom>
        </p:spPr>
      </p:pic>
      <p:pic>
        <p:nvPicPr>
          <p:cNvPr id="6" name="Picture 5" descr="nsf.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1" y="5267961"/>
            <a:ext cx="1502053" cy="1554479"/>
          </a:xfrm>
          <a:prstGeom prst="rect">
            <a:avLst/>
          </a:prstGeom>
        </p:spPr>
      </p:pic>
      <p:pic>
        <p:nvPicPr>
          <p:cNvPr id="7" name="Picture 6" descr="yozen hernandez 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810" y="1468120"/>
            <a:ext cx="3087370" cy="2389293"/>
          </a:xfrm>
          <a:prstGeom prst="rect">
            <a:avLst/>
          </a:prstGeom>
        </p:spPr>
      </p:pic>
      <p:pic>
        <p:nvPicPr>
          <p:cNvPr id="8" name="Picture 7" descr="josh loving phot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66" y="4577080"/>
            <a:ext cx="2239535" cy="2331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514600"/>
            <a:ext cx="9052560" cy="12954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-76200"/>
            <a:ext cx="9052560" cy="1295400"/>
          </a:xfrm>
        </p:spPr>
        <p:txBody>
          <a:bodyPr/>
          <a:lstStyle/>
          <a:p>
            <a:r>
              <a:rPr lang="en-US" dirty="0" smtClean="0"/>
              <a:t>NIH Estimate of Sequencing Costs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8077200" cy="605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Outline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Next Generation Sequencing Technologies</a:t>
            </a:r>
          </a:p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Algorithms for Mapping Reads</a:t>
            </a:r>
          </a:p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Detecting Structural Variants</a:t>
            </a:r>
          </a:p>
          <a:p>
            <a:pPr eaLnBrk="1" hangingPunct="1"/>
            <a:r>
              <a:rPr lang="en-US" dirty="0" smtClean="0">
                <a:ea typeface="ＭＳ Ｐゴシック" pitchFamily="-106" charset="-128"/>
                <a:cs typeface="ＭＳ Ｐゴシック" pitchFamily="-106" charset="-128"/>
              </a:rPr>
              <a:t>Visualization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Sequence DNA?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0851"/>
            <a:ext cx="9052560" cy="5129425"/>
          </a:xfrm>
        </p:spPr>
        <p:txBody>
          <a:bodyPr/>
          <a:lstStyle/>
          <a:p>
            <a:r>
              <a:rPr lang="en-US" dirty="0" smtClean="0"/>
              <a:t>DNA is the molecule of genetic inheritance.</a:t>
            </a:r>
          </a:p>
          <a:p>
            <a:endParaRPr lang="en-US" sz="2000" dirty="0" smtClean="0"/>
          </a:p>
          <a:p>
            <a:r>
              <a:rPr lang="en-US" dirty="0" smtClean="0"/>
              <a:t>Sequencing data provide a fundamental basis for understanding the biology of an organism.</a:t>
            </a:r>
          </a:p>
          <a:p>
            <a:endParaRPr lang="en-US" sz="2000" dirty="0" smtClean="0"/>
          </a:p>
          <a:p>
            <a:r>
              <a:rPr lang="en-US" dirty="0" smtClean="0"/>
              <a:t>The data allow </a:t>
            </a:r>
            <a:r>
              <a:rPr lang="en-US" u="sng" dirty="0" smtClean="0"/>
              <a:t>comprehensive</a:t>
            </a:r>
            <a:r>
              <a:rPr lang="en-US" dirty="0" smtClean="0"/>
              <a:t> comparisons of organisms on a genomic level to find regions of similarity, difference, and functional significance.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Sequence DNA?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allow us to understand Human genetic variation on a molecular level, for example, the genetic differences between tumor and normal tissue.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r>
              <a:rPr lang="en-US" dirty="0" smtClean="0"/>
              <a:t>This will hopefully lead to more specific medical treatments (personalized medicine).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46768</TotalTime>
  <Words>1588</Words>
  <Application>Microsoft Macintosh PowerPoint</Application>
  <PresentationFormat>Personnalisé</PresentationFormat>
  <Paragraphs>437</Paragraphs>
  <Slides>58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58</vt:i4>
      </vt:variant>
    </vt:vector>
  </HeadingPairs>
  <TitlesOfParts>
    <vt:vector size="63" baseType="lpstr">
      <vt:lpstr>Calibri</vt:lpstr>
      <vt:lpstr>ＭＳ Ｐゴシック</vt:lpstr>
      <vt:lpstr>Arial</vt:lpstr>
      <vt:lpstr>Office Theme</vt:lpstr>
      <vt:lpstr>1_Office Theme</vt:lpstr>
      <vt:lpstr>Next-Generation Sequencing: Technology,  Mapping, and Analysis</vt:lpstr>
      <vt:lpstr>Présentation PowerPoint</vt:lpstr>
      <vt:lpstr>Présentation PowerPoint</vt:lpstr>
      <vt:lpstr>Présentation PowerPoint</vt:lpstr>
      <vt:lpstr>Présentation PowerPoint</vt:lpstr>
      <vt:lpstr>NIH Estimate of Sequencing Costs</vt:lpstr>
      <vt:lpstr>Outline</vt:lpstr>
      <vt:lpstr>Why Sequence DNA?</vt:lpstr>
      <vt:lpstr>Why Sequence DNA?</vt:lpstr>
      <vt:lpstr>Current Experimental Methods That Use Sequencing</vt:lpstr>
      <vt:lpstr>Current Experimental Methods That Use Sequencing</vt:lpstr>
      <vt:lpstr>Next Generation Sequencing Technologies</vt:lpstr>
      <vt:lpstr>Sanger Sequencing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Video of Illumina Sequencing</vt:lpstr>
      <vt:lpstr>Présentation PowerPoint</vt:lpstr>
      <vt:lpstr>Présentation PowerPoint</vt:lpstr>
      <vt:lpstr>Next-Generation Sequencing Data</vt:lpstr>
      <vt:lpstr>Présentation PowerPoint</vt:lpstr>
      <vt:lpstr>Read Quality Scores</vt:lpstr>
      <vt:lpstr>Mapping Reads – the Problem</vt:lpstr>
      <vt:lpstr>Algorithms for Read Mapping</vt:lpstr>
      <vt:lpstr>Structural Variants</vt:lpstr>
      <vt:lpstr>Présentation PowerPoint</vt:lpstr>
      <vt:lpstr>Présentation PowerPoint</vt:lpstr>
      <vt:lpstr>Normally Mapped Reads</vt:lpstr>
      <vt:lpstr>Deletion</vt:lpstr>
      <vt:lpstr>Deletion</vt:lpstr>
      <vt:lpstr>Insertion</vt:lpstr>
      <vt:lpstr>Insertion</vt:lpstr>
      <vt:lpstr>Distribution to determine unusually long or short apparent insert length</vt:lpstr>
      <vt:lpstr>Singletons</vt:lpstr>
      <vt:lpstr>Singleton – Split Read</vt:lpstr>
      <vt:lpstr>Singleton – Split Read</vt:lpstr>
      <vt:lpstr>Présentation PowerPoint</vt:lpstr>
      <vt:lpstr>Présentation PowerPoint</vt:lpstr>
      <vt:lpstr>Inversion 1</vt:lpstr>
      <vt:lpstr>Inversion 2</vt:lpstr>
      <vt:lpstr>Inversion 3</vt:lpstr>
      <vt:lpstr>Inversion 4</vt:lpstr>
      <vt:lpstr>Inversion 5</vt:lpstr>
      <vt:lpstr>Inversion 6</vt:lpstr>
      <vt:lpstr>Inversion 7</vt:lpstr>
      <vt:lpstr>Inversion 8</vt:lpstr>
      <vt:lpstr>Inversion 9</vt:lpstr>
      <vt:lpstr>Inversion 10</vt:lpstr>
      <vt:lpstr>Inversion 11</vt:lpstr>
      <vt:lpstr>Inversion 12</vt:lpstr>
      <vt:lpstr>Présentation PowerPoint</vt:lpstr>
      <vt:lpstr>Breakpoints of an Inversion</vt:lpstr>
      <vt:lpstr>Tandem Repeat Variants or  VNTRs (Variable Number of Tandem Repeats)</vt:lpstr>
      <vt:lpstr>Acknowledgments</vt:lpstr>
      <vt:lpstr>Thank you!</vt:lpstr>
    </vt:vector>
  </TitlesOfParts>
  <Company>Boston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</dc:title>
  <dc:creator>Gary Benson</dc:creator>
  <cp:lastModifiedBy>Utilisateur de Microsoft Office</cp:lastModifiedBy>
  <cp:revision>159</cp:revision>
  <cp:lastPrinted>2010-04-06T19:22:29Z</cp:lastPrinted>
  <dcterms:created xsi:type="dcterms:W3CDTF">2017-11-11T16:48:42Z</dcterms:created>
  <dcterms:modified xsi:type="dcterms:W3CDTF">2017-11-14T15:06:23Z</dcterms:modified>
</cp:coreProperties>
</file>